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x="18288000" cy="10287000"/>
  <p:notesSz cx="6858000" cy="9144000"/>
  <p:embeddedFontLst>
    <p:embeddedFont>
      <p:font typeface="Open Sauce Bold" charset="1" panose="00000800000000000000"/>
      <p:regular r:id="rId65"/>
    </p:embeddedFont>
    <p:embeddedFont>
      <p:font typeface="Canva Sans" charset="1" panose="020B0503030501040103"/>
      <p:regular r:id="rId66"/>
    </p:embeddedFont>
    <p:embeddedFont>
      <p:font typeface="Canva Sans Bold" charset="1" panose="020B0803030501040103"/>
      <p:regular r:id="rId67"/>
    </p:embeddedFont>
    <p:embeddedFont>
      <p:font typeface="Open Sauce" charset="1" panose="00000500000000000000"/>
      <p:regular r:id="rId68"/>
    </p:embeddedFont>
    <p:embeddedFont>
      <p:font typeface="Oswald Bold" charset="1" panose="00000800000000000000"/>
      <p:regular r:id="rId69"/>
    </p:embeddedFont>
    <p:embeddedFont>
      <p:font typeface="Open Sauce Semi-Bold" charset="1" panose="00000700000000000000"/>
      <p:regular r:id="rId70"/>
    </p:embeddedFont>
    <p:embeddedFont>
      <p:font typeface="Cairo Bold" charset="1" panose="00000800000000000000"/>
      <p:regular r:id="rId71"/>
    </p:embeddedFont>
    <p:embeddedFont>
      <p:font typeface="Canva Sans Bold Italics" charset="1" panose="020B0803030501040103"/>
      <p:regular r:id="rId72"/>
    </p:embeddedFont>
    <p:embeddedFont>
      <p:font typeface="Oswald" charset="1" panose="00000500000000000000"/>
      <p:regular r:id="rId73"/>
    </p:embeddedFont>
    <p:embeddedFont>
      <p:font typeface="Changa" charset="1" panose="00000500000000000000"/>
      <p:regular r:id="rId74"/>
    </p:embeddedFont>
    <p:embeddedFont>
      <p:font typeface="Changa Bold" charset="1" panose="00000800000000000000"/>
      <p:regular r:id="rId75"/>
    </p:embeddedFont>
    <p:embeddedFont>
      <p:font typeface="Aileron Bold" charset="1" panose="0000080000000000000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2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 Id="rId9" Target="../media/image9.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2.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3.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4.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8.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VAGJuwmRa7Q.mp4" Type="http://schemas.openxmlformats.org/officeDocument/2006/relationships/video"/><Relationship Id="rId4" Target="../media/VAGJuwmRa7Q.mp4" Type="http://schemas.microsoft.com/office/2007/relationships/media"/><Relationship Id="rId5" Target="../media/image42.jpeg" Type="http://schemas.openxmlformats.org/officeDocument/2006/relationships/image"/><Relationship Id="rId6" Target="../media/VAGJu1Y-yCY.mp4" Type="http://schemas.openxmlformats.org/officeDocument/2006/relationships/video"/><Relationship Id="rId7" Target="../media/VAGJu1Y-yCY.mp4" Type="http://schemas.microsoft.com/office/2007/relationships/media"/></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VAGJuwmRa7Q.mp4" Type="http://schemas.openxmlformats.org/officeDocument/2006/relationships/video"/><Relationship Id="rId4" Target="../media/VAGJuwmRa7Q.mp4" Type="http://schemas.microsoft.com/office/2007/relationships/media"/><Relationship Id="rId5" Target="../media/image43.jpeg" Type="http://schemas.openxmlformats.org/officeDocument/2006/relationships/image"/><Relationship Id="rId6" Target="../media/VAGJu0x2HC4.mp4" Type="http://schemas.openxmlformats.org/officeDocument/2006/relationships/video"/><Relationship Id="rId7" Target="../media/VAGJu0x2HC4.mp4" Type="http://schemas.microsoft.com/office/2007/relationships/media"/></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VAGJvnfcP_Q.mp4" Type="http://schemas.openxmlformats.org/officeDocument/2006/relationships/video"/><Relationship Id="rId4" Target="../media/VAGJvnfcP_Q.mp4" Type="http://schemas.microsoft.com/office/2007/relationships/media"/><Relationship Id="rId5" Target="../media/image57.jpeg" Type="http://schemas.openxmlformats.org/officeDocument/2006/relationships/image"/><Relationship Id="rId6" Target="../media/VAGJvh1QYhM.mp4" Type="http://schemas.openxmlformats.org/officeDocument/2006/relationships/video"/><Relationship Id="rId7" Target="../media/VAGJvh1QYhM.mp4" Type="http://schemas.microsoft.com/office/2007/relationships/media"/></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60.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1.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pn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 Id="rId9" Target="../media/image7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8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13853424" y="6318585"/>
            <a:ext cx="10948548" cy="109485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0156910" y="0"/>
            <a:ext cx="8131090" cy="10287000"/>
          </a:xfrm>
          <a:custGeom>
            <a:avLst/>
            <a:gdLst/>
            <a:ahLst/>
            <a:cxnLst/>
            <a:rect r="r" b="b" t="t" l="l"/>
            <a:pathLst>
              <a:path h="10287000" w="8131090">
                <a:moveTo>
                  <a:pt x="0" y="0"/>
                </a:moveTo>
                <a:lnTo>
                  <a:pt x="8131090" y="0"/>
                </a:lnTo>
                <a:lnTo>
                  <a:pt x="8131090" y="10287000"/>
                </a:lnTo>
                <a:lnTo>
                  <a:pt x="0" y="10287000"/>
                </a:lnTo>
                <a:lnTo>
                  <a:pt x="0" y="0"/>
                </a:lnTo>
                <a:close/>
              </a:path>
            </a:pathLst>
          </a:custGeom>
          <a:blipFill>
            <a:blip r:embed="rId2"/>
            <a:stretch>
              <a:fillRect l="-10396" t="0" r="-16117" b="0"/>
            </a:stretch>
          </a:blipFill>
        </p:spPr>
      </p:sp>
      <p:sp>
        <p:nvSpPr>
          <p:cNvPr name="TextBox 6" id="6"/>
          <p:cNvSpPr txBox="true"/>
          <p:nvPr/>
        </p:nvSpPr>
        <p:spPr>
          <a:xfrm rot="0">
            <a:off x="1028700" y="2847473"/>
            <a:ext cx="8122410" cy="3265053"/>
          </a:xfrm>
          <a:prstGeom prst="rect">
            <a:avLst/>
          </a:prstGeom>
        </p:spPr>
        <p:txBody>
          <a:bodyPr anchor="t" rtlCol="false" tIns="0" lIns="0" bIns="0" rIns="0">
            <a:spAutoFit/>
          </a:bodyPr>
          <a:lstStyle/>
          <a:p>
            <a:pPr algn="l" marL="0" indent="0" lvl="0">
              <a:lnSpc>
                <a:spcPts val="8657"/>
              </a:lnSpc>
              <a:spcBef>
                <a:spcPct val="0"/>
              </a:spcBef>
            </a:pPr>
            <a:r>
              <a:rPr lang="en-US" b="true" sz="6184">
                <a:solidFill>
                  <a:srgbClr val="FFFFFF"/>
                </a:solidFill>
                <a:latin typeface="Open Sauce Bold"/>
                <a:ea typeface="Open Sauce Bold"/>
                <a:cs typeface="Open Sauce Bold"/>
                <a:sym typeface="Open Sauce Bold"/>
              </a:rPr>
              <a:t>Image Retargeting For Visually Impaired</a:t>
            </a:r>
          </a:p>
        </p:txBody>
      </p:sp>
      <p:sp>
        <p:nvSpPr>
          <p:cNvPr name="TextBox 7" id="7"/>
          <p:cNvSpPr txBox="true"/>
          <p:nvPr/>
        </p:nvSpPr>
        <p:spPr>
          <a:xfrm rot="0">
            <a:off x="1028700" y="6636401"/>
            <a:ext cx="6393532" cy="679301"/>
          </a:xfrm>
          <a:prstGeom prst="rect">
            <a:avLst/>
          </a:prstGeom>
        </p:spPr>
        <p:txBody>
          <a:bodyPr anchor="t" rtlCol="false" tIns="0" lIns="0" bIns="0" rIns="0">
            <a:spAutoFit/>
          </a:bodyPr>
          <a:lstStyle/>
          <a:p>
            <a:pPr algn="l" marL="0" indent="0" lvl="0">
              <a:lnSpc>
                <a:spcPts val="5599"/>
              </a:lnSpc>
              <a:spcBef>
                <a:spcPct val="0"/>
              </a:spcBef>
            </a:pPr>
            <a:r>
              <a:rPr lang="en-US" sz="3999">
                <a:solidFill>
                  <a:srgbClr val="FFFFFF"/>
                </a:solidFill>
                <a:latin typeface="Canva Sans"/>
                <a:ea typeface="Canva Sans"/>
                <a:cs typeface="Canva Sans"/>
                <a:sym typeface="Canva Sans"/>
              </a:rPr>
              <a:t>SC - FCIS ASU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11435490" y="5598584"/>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sp>
        <p:nvSpPr>
          <p:cNvPr name="TextBox 7" id="7"/>
          <p:cNvSpPr txBox="true"/>
          <p:nvPr/>
        </p:nvSpPr>
        <p:spPr>
          <a:xfrm rot="0">
            <a:off x="1584945" y="3839413"/>
            <a:ext cx="7144506" cy="4781550"/>
          </a:xfrm>
          <a:prstGeom prst="rect">
            <a:avLst/>
          </a:prstGeom>
        </p:spPr>
        <p:txBody>
          <a:bodyPr anchor="t" rtlCol="false" tIns="0" lIns="0" bIns="0" rIns="0">
            <a:spAutoFit/>
          </a:bodyPr>
          <a:lstStyle/>
          <a:p>
            <a:pPr algn="just">
              <a:lnSpc>
                <a:spcPts val="4200"/>
              </a:lnSpc>
              <a:spcBef>
                <a:spcPct val="0"/>
              </a:spcBef>
            </a:pPr>
            <a:r>
              <a:rPr lang="en-US" sz="3000">
                <a:solidFill>
                  <a:srgbClr val="223C5D"/>
                </a:solidFill>
                <a:latin typeface="Canva Sans"/>
                <a:ea typeface="Canva Sans"/>
                <a:cs typeface="Canva Sans"/>
                <a:sym typeface="Canva Sans"/>
              </a:rPr>
              <a:t>Image retargeting adapts images to various display sizes while preserving key content. It maintains essential elements across devices, optimizing screen space and enhancing the viewer's experience. This technique ensures visual content remains effective on different platforms and screen dimensions.</a:t>
            </a:r>
          </a:p>
        </p:txBody>
      </p:sp>
      <p:sp>
        <p:nvSpPr>
          <p:cNvPr name="Freeform 8" id="8"/>
          <p:cNvSpPr/>
          <p:nvPr/>
        </p:nvSpPr>
        <p:spPr>
          <a:xfrm flipH="false" flipV="false" rot="0">
            <a:off x="9674202" y="2975281"/>
            <a:ext cx="6686805" cy="5026323"/>
          </a:xfrm>
          <a:custGeom>
            <a:avLst/>
            <a:gdLst/>
            <a:ahLst/>
            <a:cxnLst/>
            <a:rect r="r" b="b" t="t" l="l"/>
            <a:pathLst>
              <a:path h="5026323" w="6686805">
                <a:moveTo>
                  <a:pt x="0" y="0"/>
                </a:moveTo>
                <a:lnTo>
                  <a:pt x="6686805" y="0"/>
                </a:lnTo>
                <a:lnTo>
                  <a:pt x="6686805" y="5026323"/>
                </a:lnTo>
                <a:lnTo>
                  <a:pt x="0" y="5026323"/>
                </a:lnTo>
                <a:lnTo>
                  <a:pt x="0" y="0"/>
                </a:lnTo>
                <a:close/>
              </a:path>
            </a:pathLst>
          </a:custGeom>
          <a:blipFill>
            <a:blip r:embed="rId4"/>
            <a:stretch>
              <a:fillRect l="0" t="0" r="0" b="0"/>
            </a:stretch>
          </a:blipFill>
          <a:ln cap="sq">
            <a:noFill/>
            <a:prstDash val="solid"/>
            <a:miter/>
          </a:ln>
        </p:spPr>
      </p:sp>
      <p:grpSp>
        <p:nvGrpSpPr>
          <p:cNvPr name="Group 9" id="9"/>
          <p:cNvGrpSpPr/>
          <p:nvPr/>
        </p:nvGrpSpPr>
        <p:grpSpPr>
          <a:xfrm rot="0">
            <a:off x="0" y="257175"/>
            <a:ext cx="16361007" cy="1543050"/>
            <a:chOff x="0" y="0"/>
            <a:chExt cx="4309072" cy="406400"/>
          </a:xfrm>
        </p:grpSpPr>
        <p:sp>
          <p:nvSpPr>
            <p:cNvPr name="Freeform 10" id="10"/>
            <p:cNvSpPr/>
            <p:nvPr/>
          </p:nvSpPr>
          <p:spPr>
            <a:xfrm flipH="false" flipV="false" rot="0">
              <a:off x="0" y="0"/>
              <a:ext cx="4309072" cy="406400"/>
            </a:xfrm>
            <a:custGeom>
              <a:avLst/>
              <a:gdLst/>
              <a:ahLst/>
              <a:cxnLst/>
              <a:rect r="r" b="b" t="t" l="l"/>
              <a:pathLst>
                <a:path h="406400" w="4309072">
                  <a:moveTo>
                    <a:pt x="4105872" y="0"/>
                  </a:moveTo>
                  <a:lnTo>
                    <a:pt x="0" y="0"/>
                  </a:lnTo>
                  <a:lnTo>
                    <a:pt x="0" y="406400"/>
                  </a:lnTo>
                  <a:lnTo>
                    <a:pt x="4105872" y="406400"/>
                  </a:lnTo>
                  <a:lnTo>
                    <a:pt x="4309072" y="203200"/>
                  </a:lnTo>
                  <a:lnTo>
                    <a:pt x="4105872" y="0"/>
                  </a:lnTo>
                  <a:close/>
                </a:path>
              </a:pathLst>
            </a:custGeom>
            <a:solidFill>
              <a:srgbClr val="030334"/>
            </a:solidFill>
          </p:spPr>
        </p:sp>
        <p:sp>
          <p:nvSpPr>
            <p:cNvPr name="TextBox 11" id="11"/>
            <p:cNvSpPr txBox="true"/>
            <p:nvPr/>
          </p:nvSpPr>
          <p:spPr>
            <a:xfrm>
              <a:off x="0" y="-38100"/>
              <a:ext cx="4194772" cy="444500"/>
            </a:xfrm>
            <a:prstGeom prst="rect">
              <a:avLst/>
            </a:prstGeom>
          </p:spPr>
          <p:txBody>
            <a:bodyPr anchor="ctr" rtlCol="false" tIns="50800" lIns="50800" bIns="50800" rIns="50800"/>
            <a:lstStyle/>
            <a:p>
              <a:pPr algn="ctr">
                <a:lnSpc>
                  <a:spcPts val="3454"/>
                </a:lnSpc>
              </a:pPr>
            </a:p>
          </p:txBody>
        </p:sp>
      </p:grpSp>
      <p:sp>
        <p:nvSpPr>
          <p:cNvPr name="TextBox 12" id="12"/>
          <p:cNvSpPr txBox="true"/>
          <p:nvPr/>
        </p:nvSpPr>
        <p:spPr>
          <a:xfrm rot="0">
            <a:off x="462460" y="672893"/>
            <a:ext cx="14365164" cy="795020"/>
          </a:xfrm>
          <a:prstGeom prst="rect">
            <a:avLst/>
          </a:prstGeom>
        </p:spPr>
        <p:txBody>
          <a:bodyPr anchor="t" rtlCol="false" tIns="0" lIns="0" bIns="0" rIns="0">
            <a:spAutoFit/>
          </a:bodyPr>
          <a:lstStyle/>
          <a:p>
            <a:pPr algn="l">
              <a:lnSpc>
                <a:spcPts val="6580"/>
              </a:lnSpc>
            </a:pPr>
            <a:r>
              <a:rPr lang="en-US" b="true" sz="4700">
                <a:solidFill>
                  <a:srgbClr val="FFFFFF"/>
                </a:solidFill>
                <a:latin typeface="Open Sauce Bold"/>
                <a:ea typeface="Open Sauce Bold"/>
                <a:cs typeface="Open Sauce Bold"/>
                <a:sym typeface="Open Sauce Bold"/>
              </a:rPr>
              <a:t>CONTENT-AWARE IMAGE RETARGETING (CAIR)</a:t>
            </a:r>
          </a:p>
        </p:txBody>
      </p:sp>
      <p:sp>
        <p:nvSpPr>
          <p:cNvPr name="TextBox 13" id="13"/>
          <p:cNvSpPr txBox="true"/>
          <p:nvPr/>
        </p:nvSpPr>
        <p:spPr>
          <a:xfrm rot="0">
            <a:off x="1584945" y="2348218"/>
            <a:ext cx="6305252"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223C5D"/>
                </a:solidFill>
                <a:latin typeface="Oswald Bold"/>
                <a:ea typeface="Oswald Bold"/>
                <a:cs typeface="Oswald Bold"/>
                <a:sym typeface="Oswald Bold"/>
              </a:rPr>
              <a:t>Image Retargeting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3986589">
            <a:off x="11435490" y="5598584"/>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sp>
        <p:nvSpPr>
          <p:cNvPr name="TextBox 10" id="10"/>
          <p:cNvSpPr txBox="true"/>
          <p:nvPr/>
        </p:nvSpPr>
        <p:spPr>
          <a:xfrm rot="0">
            <a:off x="1584945" y="3841712"/>
            <a:ext cx="7144506" cy="4781550"/>
          </a:xfrm>
          <a:prstGeom prst="rect">
            <a:avLst/>
          </a:prstGeom>
        </p:spPr>
        <p:txBody>
          <a:bodyPr anchor="t" rtlCol="false" tIns="0" lIns="0" bIns="0" rIns="0">
            <a:spAutoFit/>
          </a:bodyPr>
          <a:lstStyle/>
          <a:p>
            <a:pPr algn="just">
              <a:lnSpc>
                <a:spcPts val="4200"/>
              </a:lnSpc>
              <a:spcBef>
                <a:spcPct val="0"/>
              </a:spcBef>
            </a:pPr>
            <a:r>
              <a:rPr lang="en-US" sz="3000">
                <a:solidFill>
                  <a:srgbClr val="223C5D"/>
                </a:solidFill>
                <a:latin typeface="Canva Sans"/>
                <a:ea typeface="Canva Sans"/>
                <a:cs typeface="Canva Sans"/>
                <a:sym typeface="Canva Sans"/>
              </a:rPr>
              <a:t>Image retargeting adapts images to various display sizes while preserving key content. It maintains essential elements across devices, optimizing screen space and enhancing the viewer's experience. This technique ensures visual content remains effective on different platforms and screen dimensions.</a:t>
            </a:r>
          </a:p>
        </p:txBody>
      </p:sp>
      <p:sp>
        <p:nvSpPr>
          <p:cNvPr name="Freeform 11" id="11"/>
          <p:cNvSpPr/>
          <p:nvPr/>
        </p:nvSpPr>
        <p:spPr>
          <a:xfrm flipH="false" flipV="false" rot="0">
            <a:off x="11484221" y="2975281"/>
            <a:ext cx="3343403" cy="5026323"/>
          </a:xfrm>
          <a:custGeom>
            <a:avLst/>
            <a:gdLst/>
            <a:ahLst/>
            <a:cxnLst/>
            <a:rect r="r" b="b" t="t" l="l"/>
            <a:pathLst>
              <a:path h="5026323" w="3343403">
                <a:moveTo>
                  <a:pt x="0" y="0"/>
                </a:moveTo>
                <a:lnTo>
                  <a:pt x="3343402" y="0"/>
                </a:lnTo>
                <a:lnTo>
                  <a:pt x="3343402" y="5026323"/>
                </a:lnTo>
                <a:lnTo>
                  <a:pt x="0" y="5026323"/>
                </a:lnTo>
                <a:lnTo>
                  <a:pt x="0" y="0"/>
                </a:lnTo>
                <a:close/>
              </a:path>
            </a:pathLst>
          </a:custGeom>
          <a:blipFill>
            <a:blip r:embed="rId4"/>
            <a:stretch>
              <a:fillRect l="0" t="0" r="0" b="0"/>
            </a:stretch>
          </a:blipFill>
        </p:spPr>
      </p:sp>
      <p:grpSp>
        <p:nvGrpSpPr>
          <p:cNvPr name="Group 12" id="12"/>
          <p:cNvGrpSpPr/>
          <p:nvPr/>
        </p:nvGrpSpPr>
        <p:grpSpPr>
          <a:xfrm rot="0">
            <a:off x="0" y="257175"/>
            <a:ext cx="16361007" cy="1543050"/>
            <a:chOff x="0" y="0"/>
            <a:chExt cx="4309072" cy="406400"/>
          </a:xfrm>
        </p:grpSpPr>
        <p:sp>
          <p:nvSpPr>
            <p:cNvPr name="Freeform 13" id="13"/>
            <p:cNvSpPr/>
            <p:nvPr/>
          </p:nvSpPr>
          <p:spPr>
            <a:xfrm flipH="false" flipV="false" rot="0">
              <a:off x="0" y="0"/>
              <a:ext cx="4309072" cy="406400"/>
            </a:xfrm>
            <a:custGeom>
              <a:avLst/>
              <a:gdLst/>
              <a:ahLst/>
              <a:cxnLst/>
              <a:rect r="r" b="b" t="t" l="l"/>
              <a:pathLst>
                <a:path h="406400" w="4309072">
                  <a:moveTo>
                    <a:pt x="4105872" y="0"/>
                  </a:moveTo>
                  <a:lnTo>
                    <a:pt x="0" y="0"/>
                  </a:lnTo>
                  <a:lnTo>
                    <a:pt x="0" y="406400"/>
                  </a:lnTo>
                  <a:lnTo>
                    <a:pt x="4105872" y="406400"/>
                  </a:lnTo>
                  <a:lnTo>
                    <a:pt x="4309072" y="203200"/>
                  </a:lnTo>
                  <a:lnTo>
                    <a:pt x="4105872" y="0"/>
                  </a:lnTo>
                  <a:close/>
                </a:path>
              </a:pathLst>
            </a:custGeom>
            <a:solidFill>
              <a:srgbClr val="030334"/>
            </a:solidFill>
          </p:spPr>
        </p:sp>
        <p:sp>
          <p:nvSpPr>
            <p:cNvPr name="TextBox 14" id="14"/>
            <p:cNvSpPr txBox="true"/>
            <p:nvPr/>
          </p:nvSpPr>
          <p:spPr>
            <a:xfrm>
              <a:off x="0" y="-38100"/>
              <a:ext cx="4194772" cy="444500"/>
            </a:xfrm>
            <a:prstGeom prst="rect">
              <a:avLst/>
            </a:prstGeom>
          </p:spPr>
          <p:txBody>
            <a:bodyPr anchor="ctr" rtlCol="false" tIns="50800" lIns="50800" bIns="50800" rIns="50800"/>
            <a:lstStyle/>
            <a:p>
              <a:pPr algn="ctr">
                <a:lnSpc>
                  <a:spcPts val="3454"/>
                </a:lnSpc>
              </a:pPr>
            </a:p>
          </p:txBody>
        </p:sp>
      </p:grpSp>
      <p:sp>
        <p:nvSpPr>
          <p:cNvPr name="TextBox 15" id="15"/>
          <p:cNvSpPr txBox="true"/>
          <p:nvPr/>
        </p:nvSpPr>
        <p:spPr>
          <a:xfrm rot="0">
            <a:off x="462460" y="672893"/>
            <a:ext cx="14365164" cy="795020"/>
          </a:xfrm>
          <a:prstGeom prst="rect">
            <a:avLst/>
          </a:prstGeom>
        </p:spPr>
        <p:txBody>
          <a:bodyPr anchor="t" rtlCol="false" tIns="0" lIns="0" bIns="0" rIns="0">
            <a:spAutoFit/>
          </a:bodyPr>
          <a:lstStyle/>
          <a:p>
            <a:pPr algn="l">
              <a:lnSpc>
                <a:spcPts val="6580"/>
              </a:lnSpc>
            </a:pPr>
            <a:r>
              <a:rPr lang="en-US" b="true" sz="4700">
                <a:solidFill>
                  <a:srgbClr val="FFFFFF"/>
                </a:solidFill>
                <a:latin typeface="Open Sauce Bold"/>
                <a:ea typeface="Open Sauce Bold"/>
                <a:cs typeface="Open Sauce Bold"/>
                <a:sym typeface="Open Sauce Bold"/>
              </a:rPr>
              <a:t>CONTENT-AWARE IMAGE RETARGETING (CAIR)</a:t>
            </a:r>
          </a:p>
        </p:txBody>
      </p:sp>
      <p:sp>
        <p:nvSpPr>
          <p:cNvPr name="TextBox 16" id="16"/>
          <p:cNvSpPr txBox="true"/>
          <p:nvPr/>
        </p:nvSpPr>
        <p:spPr>
          <a:xfrm rot="0">
            <a:off x="1584945" y="2348218"/>
            <a:ext cx="6305252"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223C5D"/>
                </a:solidFill>
                <a:latin typeface="Oswald Bold"/>
                <a:ea typeface="Oswald Bold"/>
                <a:cs typeface="Oswald Bold"/>
                <a:sym typeface="Oswald Bold"/>
              </a:rPr>
              <a:t>Image Retargeting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TextBox 2" id="2"/>
          <p:cNvSpPr txBox="true"/>
          <p:nvPr/>
        </p:nvSpPr>
        <p:spPr>
          <a:xfrm rot="0">
            <a:off x="5195987" y="4457700"/>
            <a:ext cx="7896027" cy="1371600"/>
          </a:xfrm>
          <a:prstGeom prst="rect">
            <a:avLst/>
          </a:prstGeom>
        </p:spPr>
        <p:txBody>
          <a:bodyPr anchor="t" rtlCol="false" tIns="0" lIns="0" bIns="0" rIns="0">
            <a:spAutoFit/>
          </a:bodyPr>
          <a:lstStyle/>
          <a:p>
            <a:pPr algn="ctr" marL="0" indent="0" lvl="0">
              <a:lnSpc>
                <a:spcPts val="10802"/>
              </a:lnSpc>
            </a:pPr>
            <a:r>
              <a:rPr lang="en-US" b="true" sz="9001">
                <a:solidFill>
                  <a:srgbClr val="FFFFFF"/>
                </a:solidFill>
                <a:latin typeface="Open Sauce Bold"/>
                <a:ea typeface="Open Sauce Bold"/>
                <a:cs typeface="Open Sauce Bold"/>
                <a:sym typeface="Open Sauce Bold"/>
              </a:rPr>
              <a:t>Related Work</a:t>
            </a:r>
          </a:p>
        </p:txBody>
      </p:sp>
      <p:sp>
        <p:nvSpPr>
          <p:cNvPr name="Freeform 3" id="3"/>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66694" y="-6938263"/>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986589">
            <a:off x="11435490" y="5598584"/>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5366694" y="-6938263"/>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70706" y="-3368517"/>
            <a:ext cx="4959890" cy="49598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3728291" y="5602398"/>
            <a:ext cx="10948548" cy="109485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3837261" y="4628111"/>
            <a:ext cx="19050" cy="974287"/>
          </a:xfrm>
          <a:prstGeom prst="line">
            <a:avLst/>
          </a:prstGeom>
          <a:ln cap="flat" w="38100">
            <a:solidFill>
              <a:srgbClr val="223C5D"/>
            </a:solidFill>
            <a:prstDash val="solid"/>
            <a:headEnd type="none" len="sm" w="sm"/>
            <a:tailEnd type="arrow" len="sm" w="med"/>
          </a:ln>
        </p:spPr>
      </p:sp>
      <p:grpSp>
        <p:nvGrpSpPr>
          <p:cNvPr name="Group 11" id="11"/>
          <p:cNvGrpSpPr/>
          <p:nvPr/>
        </p:nvGrpSpPr>
        <p:grpSpPr>
          <a:xfrm rot="0">
            <a:off x="833375" y="836115"/>
            <a:ext cx="16621251" cy="8614771"/>
            <a:chOff x="0" y="0"/>
            <a:chExt cx="4377613" cy="2268911"/>
          </a:xfrm>
        </p:grpSpPr>
        <p:sp>
          <p:nvSpPr>
            <p:cNvPr name="Freeform 12" id="12"/>
            <p:cNvSpPr/>
            <p:nvPr/>
          </p:nvSpPr>
          <p:spPr>
            <a:xfrm flipH="false" flipV="false" rot="0">
              <a:off x="0" y="0"/>
              <a:ext cx="4377613" cy="2268911"/>
            </a:xfrm>
            <a:custGeom>
              <a:avLst/>
              <a:gdLst/>
              <a:ahLst/>
              <a:cxnLst/>
              <a:rect r="r" b="b" t="t" l="l"/>
              <a:pathLst>
                <a:path h="2268911" w="4377613">
                  <a:moveTo>
                    <a:pt x="23755" y="0"/>
                  </a:moveTo>
                  <a:lnTo>
                    <a:pt x="4353858" y="0"/>
                  </a:lnTo>
                  <a:cubicBezTo>
                    <a:pt x="4360159" y="0"/>
                    <a:pt x="4366201" y="2503"/>
                    <a:pt x="4370656" y="6958"/>
                  </a:cubicBezTo>
                  <a:cubicBezTo>
                    <a:pt x="4375111" y="11413"/>
                    <a:pt x="4377613" y="17455"/>
                    <a:pt x="4377613" y="23755"/>
                  </a:cubicBezTo>
                  <a:lnTo>
                    <a:pt x="4377613" y="2245156"/>
                  </a:lnTo>
                  <a:cubicBezTo>
                    <a:pt x="4377613" y="2258275"/>
                    <a:pt x="4366978" y="2268911"/>
                    <a:pt x="4353858" y="2268911"/>
                  </a:cubicBezTo>
                  <a:lnTo>
                    <a:pt x="23755" y="2268911"/>
                  </a:lnTo>
                  <a:cubicBezTo>
                    <a:pt x="10635" y="2268911"/>
                    <a:pt x="0" y="2258275"/>
                    <a:pt x="0" y="2245156"/>
                  </a:cubicBezTo>
                  <a:lnTo>
                    <a:pt x="0" y="23755"/>
                  </a:lnTo>
                  <a:cubicBezTo>
                    <a:pt x="0" y="17455"/>
                    <a:pt x="2503" y="11413"/>
                    <a:pt x="6958" y="6958"/>
                  </a:cubicBezTo>
                  <a:cubicBezTo>
                    <a:pt x="11413" y="2503"/>
                    <a:pt x="17455" y="0"/>
                    <a:pt x="23755" y="0"/>
                  </a:cubicBezTo>
                  <a:close/>
                </a:path>
              </a:pathLst>
            </a:custGeom>
            <a:solidFill>
              <a:srgbClr val="FFFFFF">
                <a:alpha val="80000"/>
              </a:srgbClr>
            </a:solidFill>
          </p:spPr>
        </p:sp>
        <p:sp>
          <p:nvSpPr>
            <p:cNvPr name="TextBox 13" id="13"/>
            <p:cNvSpPr txBox="true"/>
            <p:nvPr/>
          </p:nvSpPr>
          <p:spPr>
            <a:xfrm>
              <a:off x="0" y="-38100"/>
              <a:ext cx="4377613" cy="2307011"/>
            </a:xfrm>
            <a:prstGeom prst="rect">
              <a:avLst/>
            </a:prstGeom>
          </p:spPr>
          <p:txBody>
            <a:bodyPr anchor="ctr" rtlCol="false" tIns="50800" lIns="50800" bIns="50800" rIns="50800"/>
            <a:lstStyle/>
            <a:p>
              <a:pPr algn="ctr">
                <a:lnSpc>
                  <a:spcPts val="3454"/>
                </a:lnSpc>
              </a:pPr>
            </a:p>
          </p:txBody>
        </p:sp>
      </p:grpSp>
      <p:sp>
        <p:nvSpPr>
          <p:cNvPr name="TextBox 14" id="14"/>
          <p:cNvSpPr txBox="true"/>
          <p:nvPr/>
        </p:nvSpPr>
        <p:spPr>
          <a:xfrm rot="0">
            <a:off x="4074865" y="2027382"/>
            <a:ext cx="10062072" cy="811530"/>
          </a:xfrm>
          <a:prstGeom prst="rect">
            <a:avLst/>
          </a:prstGeom>
        </p:spPr>
        <p:txBody>
          <a:bodyPr anchor="t" rtlCol="false" tIns="0" lIns="0" bIns="0" rIns="0">
            <a:spAutoFit/>
          </a:bodyPr>
          <a:lstStyle/>
          <a:p>
            <a:pPr algn="ctr">
              <a:lnSpc>
                <a:spcPts val="6719"/>
              </a:lnSpc>
              <a:spcBef>
                <a:spcPct val="0"/>
              </a:spcBef>
            </a:pPr>
            <a:r>
              <a:rPr lang="en-US" b="true" sz="4800">
                <a:solidFill>
                  <a:srgbClr val="223C5D"/>
                </a:solidFill>
                <a:latin typeface="Open Sauce Semi-Bold"/>
                <a:ea typeface="Open Sauce Semi-Bold"/>
                <a:cs typeface="Open Sauce Semi-Bold"/>
                <a:sym typeface="Open Sauce Semi-Bold"/>
              </a:rPr>
              <a:t>Approaches in Image Retargeting</a:t>
            </a:r>
          </a:p>
        </p:txBody>
      </p:sp>
      <p:sp>
        <p:nvSpPr>
          <p:cNvPr name="TextBox 15" id="15"/>
          <p:cNvSpPr txBox="true"/>
          <p:nvPr/>
        </p:nvSpPr>
        <p:spPr>
          <a:xfrm rot="0">
            <a:off x="1766093" y="841259"/>
            <a:ext cx="14365164" cy="1193800"/>
          </a:xfrm>
          <a:prstGeom prst="rect">
            <a:avLst/>
          </a:prstGeom>
        </p:spPr>
        <p:txBody>
          <a:bodyPr anchor="t" rtlCol="false" tIns="0" lIns="0" bIns="0" rIns="0">
            <a:spAutoFit/>
          </a:bodyPr>
          <a:lstStyle/>
          <a:p>
            <a:pPr algn="ctr">
              <a:lnSpc>
                <a:spcPts val="9799"/>
              </a:lnSpc>
            </a:pPr>
            <a:r>
              <a:rPr lang="en-US" b="true" sz="6999">
                <a:solidFill>
                  <a:srgbClr val="223C5D"/>
                </a:solidFill>
                <a:latin typeface="Open Sauce Bold"/>
                <a:ea typeface="Open Sauce Bold"/>
                <a:cs typeface="Open Sauce Bold"/>
                <a:sym typeface="Open Sauce Bold"/>
              </a:rPr>
              <a:t>Related Work</a:t>
            </a:r>
          </a:p>
        </p:txBody>
      </p:sp>
      <p:grpSp>
        <p:nvGrpSpPr>
          <p:cNvPr name="Group 16" id="16"/>
          <p:cNvGrpSpPr/>
          <p:nvPr/>
        </p:nvGrpSpPr>
        <p:grpSpPr>
          <a:xfrm rot="0">
            <a:off x="1451957" y="3129051"/>
            <a:ext cx="4249962" cy="1306474"/>
            <a:chOff x="0" y="0"/>
            <a:chExt cx="1119332" cy="344092"/>
          </a:xfrm>
        </p:grpSpPr>
        <p:sp>
          <p:nvSpPr>
            <p:cNvPr name="Freeform 17" id="17"/>
            <p:cNvSpPr/>
            <p:nvPr/>
          </p:nvSpPr>
          <p:spPr>
            <a:xfrm flipH="false" flipV="false" rot="0">
              <a:off x="0" y="0"/>
              <a:ext cx="1119332" cy="344092"/>
            </a:xfrm>
            <a:custGeom>
              <a:avLst/>
              <a:gdLst/>
              <a:ahLst/>
              <a:cxnLst/>
              <a:rect r="r" b="b" t="t" l="l"/>
              <a:pathLst>
                <a:path h="344092" w="1119332">
                  <a:moveTo>
                    <a:pt x="92904" y="0"/>
                  </a:moveTo>
                  <a:lnTo>
                    <a:pt x="1026428" y="0"/>
                  </a:lnTo>
                  <a:cubicBezTo>
                    <a:pt x="1077737" y="0"/>
                    <a:pt x="1119332" y="41594"/>
                    <a:pt x="1119332" y="92904"/>
                  </a:cubicBezTo>
                  <a:lnTo>
                    <a:pt x="1119332" y="251188"/>
                  </a:lnTo>
                  <a:cubicBezTo>
                    <a:pt x="1119332" y="302497"/>
                    <a:pt x="1077737" y="344092"/>
                    <a:pt x="1026428" y="344092"/>
                  </a:cubicBezTo>
                  <a:lnTo>
                    <a:pt x="92904" y="344092"/>
                  </a:lnTo>
                  <a:cubicBezTo>
                    <a:pt x="41594" y="344092"/>
                    <a:pt x="0" y="302497"/>
                    <a:pt x="0" y="251188"/>
                  </a:cubicBezTo>
                  <a:lnTo>
                    <a:pt x="0" y="92904"/>
                  </a:lnTo>
                  <a:cubicBezTo>
                    <a:pt x="0" y="41594"/>
                    <a:pt x="41594" y="0"/>
                    <a:pt x="92904" y="0"/>
                  </a:cubicBezTo>
                  <a:close/>
                </a:path>
              </a:pathLst>
            </a:custGeom>
            <a:solidFill>
              <a:srgbClr val="223C5D"/>
            </a:solidFill>
          </p:spPr>
        </p:sp>
        <p:sp>
          <p:nvSpPr>
            <p:cNvPr name="TextBox 18" id="18"/>
            <p:cNvSpPr txBox="true"/>
            <p:nvPr/>
          </p:nvSpPr>
          <p:spPr>
            <a:xfrm>
              <a:off x="0" y="-57150"/>
              <a:ext cx="1119332" cy="401242"/>
            </a:xfrm>
            <a:prstGeom prst="rect">
              <a:avLst/>
            </a:prstGeom>
          </p:spPr>
          <p:txBody>
            <a:bodyPr anchor="ctr" rtlCol="false" tIns="50800" lIns="50800" bIns="50800" rIns="50800"/>
            <a:lstStyle/>
            <a:p>
              <a:pPr algn="ctr">
                <a:lnSpc>
                  <a:spcPts val="3919"/>
                </a:lnSpc>
              </a:pPr>
              <a:r>
                <a:rPr lang="en-US" b="true" sz="2799">
                  <a:solidFill>
                    <a:srgbClr val="FFFFFF"/>
                  </a:solidFill>
                  <a:latin typeface="Cairo Bold"/>
                  <a:ea typeface="Cairo Bold"/>
                  <a:cs typeface="Cairo Bold"/>
                  <a:sym typeface="Cairo Bold"/>
                </a:rPr>
                <a:t> IMAGE RETARGETING METHODS</a:t>
              </a:r>
            </a:p>
          </p:txBody>
        </p:sp>
      </p:grpSp>
      <p:grpSp>
        <p:nvGrpSpPr>
          <p:cNvPr name="Group 19" id="19"/>
          <p:cNvGrpSpPr/>
          <p:nvPr/>
        </p:nvGrpSpPr>
        <p:grpSpPr>
          <a:xfrm rot="0">
            <a:off x="1171801" y="5409812"/>
            <a:ext cx="4978370" cy="2804852"/>
            <a:chOff x="0" y="0"/>
            <a:chExt cx="1311176" cy="738726"/>
          </a:xfrm>
        </p:grpSpPr>
        <p:sp>
          <p:nvSpPr>
            <p:cNvPr name="Freeform 20" id="20"/>
            <p:cNvSpPr/>
            <p:nvPr/>
          </p:nvSpPr>
          <p:spPr>
            <a:xfrm flipH="false" flipV="false" rot="0">
              <a:off x="0" y="0"/>
              <a:ext cx="1311176" cy="738726"/>
            </a:xfrm>
            <a:custGeom>
              <a:avLst/>
              <a:gdLst/>
              <a:ahLst/>
              <a:cxnLst/>
              <a:rect r="r" b="b" t="t" l="l"/>
              <a:pathLst>
                <a:path h="738726" w="1311176">
                  <a:moveTo>
                    <a:pt x="79311" y="0"/>
                  </a:moveTo>
                  <a:lnTo>
                    <a:pt x="1231865" y="0"/>
                  </a:lnTo>
                  <a:cubicBezTo>
                    <a:pt x="1275667" y="0"/>
                    <a:pt x="1311176" y="35509"/>
                    <a:pt x="1311176" y="79311"/>
                  </a:cubicBezTo>
                  <a:lnTo>
                    <a:pt x="1311176" y="659416"/>
                  </a:lnTo>
                  <a:cubicBezTo>
                    <a:pt x="1311176" y="680450"/>
                    <a:pt x="1302820" y="700623"/>
                    <a:pt x="1287946" y="715497"/>
                  </a:cubicBezTo>
                  <a:cubicBezTo>
                    <a:pt x="1273072" y="730371"/>
                    <a:pt x="1252899" y="738726"/>
                    <a:pt x="1231865" y="738726"/>
                  </a:cubicBezTo>
                  <a:lnTo>
                    <a:pt x="79311" y="738726"/>
                  </a:lnTo>
                  <a:cubicBezTo>
                    <a:pt x="35509" y="738726"/>
                    <a:pt x="0" y="703218"/>
                    <a:pt x="0" y="659416"/>
                  </a:cubicBezTo>
                  <a:lnTo>
                    <a:pt x="0" y="79311"/>
                  </a:lnTo>
                  <a:cubicBezTo>
                    <a:pt x="0" y="35509"/>
                    <a:pt x="35509" y="0"/>
                    <a:pt x="79311" y="0"/>
                  </a:cubicBezTo>
                  <a:close/>
                </a:path>
              </a:pathLst>
            </a:custGeom>
            <a:solidFill>
              <a:srgbClr val="223C5D"/>
            </a:solidFill>
          </p:spPr>
        </p:sp>
        <p:sp>
          <p:nvSpPr>
            <p:cNvPr name="TextBox 21" id="21"/>
            <p:cNvSpPr txBox="true"/>
            <p:nvPr/>
          </p:nvSpPr>
          <p:spPr>
            <a:xfrm>
              <a:off x="0" y="-57150"/>
              <a:ext cx="1311176" cy="795876"/>
            </a:xfrm>
            <a:prstGeom prst="rect">
              <a:avLst/>
            </a:prstGeom>
          </p:spPr>
          <p:txBody>
            <a:bodyPr anchor="ctr" rtlCol="false" tIns="50800" lIns="50800" bIns="50800" rIns="50800"/>
            <a:lstStyle/>
            <a:p>
              <a:pPr algn="ctr">
                <a:lnSpc>
                  <a:spcPts val="3919"/>
                </a:lnSpc>
              </a:pPr>
              <a:r>
                <a:rPr lang="en-US" b="true" sz="2799">
                  <a:solidFill>
                    <a:srgbClr val="FFFFFF"/>
                  </a:solidFill>
                  <a:latin typeface="Cairo Bold"/>
                  <a:ea typeface="Cairo Bold"/>
                  <a:cs typeface="Cairo Bold"/>
                  <a:sym typeface="Cairo Bold"/>
                </a:rPr>
                <a:t>BACKWARD SEAM CARVING, </a:t>
              </a:r>
            </a:p>
            <a:p>
              <a:pPr algn="ctr">
                <a:lnSpc>
                  <a:spcPts val="3919"/>
                </a:lnSpc>
              </a:pPr>
              <a:r>
                <a:rPr lang="en-US" b="true" sz="2799">
                  <a:solidFill>
                    <a:srgbClr val="FFFFFF"/>
                  </a:solidFill>
                  <a:latin typeface="Cairo Bold"/>
                  <a:ea typeface="Cairo Bold"/>
                  <a:cs typeface="Cairo Bold"/>
                  <a:sym typeface="Cairo Bold"/>
                </a:rPr>
                <a:t>FORWARD SEAM CARVING,</a:t>
              </a:r>
            </a:p>
            <a:p>
              <a:pPr algn="ctr">
                <a:lnSpc>
                  <a:spcPts val="3919"/>
                </a:lnSpc>
              </a:pPr>
              <a:r>
                <a:rPr lang="en-US" b="true" sz="2799">
                  <a:solidFill>
                    <a:srgbClr val="FFFFFF"/>
                  </a:solidFill>
                  <a:latin typeface="Cairo Bold"/>
                  <a:ea typeface="Cairo Bold"/>
                  <a:cs typeface="Cairo Bold"/>
                  <a:sym typeface="Cairo Bold"/>
                </a:rPr>
                <a:t> DEPTH ASSISTED SALIENCY MAP SEAM CARVING,</a:t>
              </a:r>
            </a:p>
            <a:p>
              <a:pPr algn="ctr">
                <a:lnSpc>
                  <a:spcPts val="3919"/>
                </a:lnSpc>
              </a:pPr>
              <a:r>
                <a:rPr lang="en-US" b="true" sz="2799">
                  <a:solidFill>
                    <a:srgbClr val="FFFFFF"/>
                  </a:solidFill>
                  <a:latin typeface="Cairo Bold"/>
                  <a:ea typeface="Cairo Bold"/>
                  <a:cs typeface="Cairo Bold"/>
                  <a:sym typeface="Cairo Bold"/>
                </a:rPr>
                <a:t>MULTI-OP</a:t>
              </a:r>
            </a:p>
          </p:txBody>
        </p:sp>
      </p:grpSp>
      <p:grpSp>
        <p:nvGrpSpPr>
          <p:cNvPr name="Group 22" id="22"/>
          <p:cNvGrpSpPr/>
          <p:nvPr/>
        </p:nvGrpSpPr>
        <p:grpSpPr>
          <a:xfrm rot="0">
            <a:off x="6654815" y="3126799"/>
            <a:ext cx="4978370" cy="5060920"/>
            <a:chOff x="0" y="0"/>
            <a:chExt cx="6637826" cy="6747893"/>
          </a:xfrm>
        </p:grpSpPr>
        <p:grpSp>
          <p:nvGrpSpPr>
            <p:cNvPr name="Group 23" id="23"/>
            <p:cNvGrpSpPr/>
            <p:nvPr/>
          </p:nvGrpSpPr>
          <p:grpSpPr>
            <a:xfrm rot="0">
              <a:off x="389046" y="0"/>
              <a:ext cx="5666616" cy="1729393"/>
              <a:chOff x="0" y="0"/>
              <a:chExt cx="1119332" cy="341609"/>
            </a:xfrm>
          </p:grpSpPr>
          <p:sp>
            <p:nvSpPr>
              <p:cNvPr name="Freeform 24" id="24"/>
              <p:cNvSpPr/>
              <p:nvPr/>
            </p:nvSpPr>
            <p:spPr>
              <a:xfrm flipH="false" flipV="false" rot="0">
                <a:off x="0" y="0"/>
                <a:ext cx="1119332" cy="341609"/>
              </a:xfrm>
              <a:custGeom>
                <a:avLst/>
                <a:gdLst/>
                <a:ahLst/>
                <a:cxnLst/>
                <a:rect r="r" b="b" t="t" l="l"/>
                <a:pathLst>
                  <a:path h="341609" w="1119332">
                    <a:moveTo>
                      <a:pt x="92904" y="0"/>
                    </a:moveTo>
                    <a:lnTo>
                      <a:pt x="1026428" y="0"/>
                    </a:lnTo>
                    <a:cubicBezTo>
                      <a:pt x="1077737" y="0"/>
                      <a:pt x="1119332" y="41594"/>
                      <a:pt x="1119332" y="92904"/>
                    </a:cubicBezTo>
                    <a:lnTo>
                      <a:pt x="1119332" y="248705"/>
                    </a:lnTo>
                    <a:cubicBezTo>
                      <a:pt x="1119332" y="300014"/>
                      <a:pt x="1077737" y="341609"/>
                      <a:pt x="1026428" y="341609"/>
                    </a:cubicBezTo>
                    <a:lnTo>
                      <a:pt x="92904" y="341609"/>
                    </a:lnTo>
                    <a:cubicBezTo>
                      <a:pt x="41594" y="341609"/>
                      <a:pt x="0" y="300014"/>
                      <a:pt x="0" y="248705"/>
                    </a:cubicBezTo>
                    <a:lnTo>
                      <a:pt x="0" y="92904"/>
                    </a:lnTo>
                    <a:cubicBezTo>
                      <a:pt x="0" y="41594"/>
                      <a:pt x="41594" y="0"/>
                      <a:pt x="92904" y="0"/>
                    </a:cubicBezTo>
                    <a:close/>
                  </a:path>
                </a:pathLst>
              </a:custGeom>
              <a:solidFill>
                <a:srgbClr val="223C5D"/>
              </a:solidFill>
            </p:spPr>
          </p:sp>
          <p:sp>
            <p:nvSpPr>
              <p:cNvPr name="TextBox 25" id="25"/>
              <p:cNvSpPr txBox="true"/>
              <p:nvPr/>
            </p:nvSpPr>
            <p:spPr>
              <a:xfrm>
                <a:off x="0" y="-57150"/>
                <a:ext cx="1119332" cy="398759"/>
              </a:xfrm>
              <a:prstGeom prst="rect">
                <a:avLst/>
              </a:prstGeom>
            </p:spPr>
            <p:txBody>
              <a:bodyPr anchor="ctr" rtlCol="false" tIns="50800" lIns="50800" bIns="50800" rIns="50800"/>
              <a:lstStyle/>
              <a:p>
                <a:pPr algn="ctr">
                  <a:lnSpc>
                    <a:spcPts val="3919"/>
                  </a:lnSpc>
                </a:pPr>
                <a:r>
                  <a:rPr lang="en-US" b="true" sz="2799">
                    <a:solidFill>
                      <a:srgbClr val="FFFFFF"/>
                    </a:solidFill>
                    <a:latin typeface="Cairo Bold"/>
                    <a:ea typeface="Cairo Bold"/>
                    <a:cs typeface="Cairo Bold"/>
                    <a:sym typeface="Cairo Bold"/>
                  </a:rPr>
                  <a:t> DATESETS</a:t>
                </a:r>
              </a:p>
            </p:txBody>
          </p:sp>
        </p:grpSp>
        <p:grpSp>
          <p:nvGrpSpPr>
            <p:cNvPr name="Group 26" id="26"/>
            <p:cNvGrpSpPr/>
            <p:nvPr/>
          </p:nvGrpSpPr>
          <p:grpSpPr>
            <a:xfrm rot="0">
              <a:off x="0" y="3008090"/>
              <a:ext cx="6637826" cy="3739803"/>
              <a:chOff x="0" y="0"/>
              <a:chExt cx="1311176" cy="738726"/>
            </a:xfrm>
          </p:grpSpPr>
          <p:sp>
            <p:nvSpPr>
              <p:cNvPr name="Freeform 27" id="27"/>
              <p:cNvSpPr/>
              <p:nvPr/>
            </p:nvSpPr>
            <p:spPr>
              <a:xfrm flipH="false" flipV="false" rot="0">
                <a:off x="0" y="0"/>
                <a:ext cx="1311176" cy="738726"/>
              </a:xfrm>
              <a:custGeom>
                <a:avLst/>
                <a:gdLst/>
                <a:ahLst/>
                <a:cxnLst/>
                <a:rect r="r" b="b" t="t" l="l"/>
                <a:pathLst>
                  <a:path h="738726" w="1311176">
                    <a:moveTo>
                      <a:pt x="79311" y="0"/>
                    </a:moveTo>
                    <a:lnTo>
                      <a:pt x="1231865" y="0"/>
                    </a:lnTo>
                    <a:cubicBezTo>
                      <a:pt x="1275667" y="0"/>
                      <a:pt x="1311176" y="35509"/>
                      <a:pt x="1311176" y="79311"/>
                    </a:cubicBezTo>
                    <a:lnTo>
                      <a:pt x="1311176" y="659416"/>
                    </a:lnTo>
                    <a:cubicBezTo>
                      <a:pt x="1311176" y="680450"/>
                      <a:pt x="1302820" y="700623"/>
                      <a:pt x="1287946" y="715497"/>
                    </a:cubicBezTo>
                    <a:cubicBezTo>
                      <a:pt x="1273072" y="730371"/>
                      <a:pt x="1252899" y="738726"/>
                      <a:pt x="1231865" y="738726"/>
                    </a:cubicBezTo>
                    <a:lnTo>
                      <a:pt x="79311" y="738726"/>
                    </a:lnTo>
                    <a:cubicBezTo>
                      <a:pt x="35509" y="738726"/>
                      <a:pt x="0" y="703218"/>
                      <a:pt x="0" y="659416"/>
                    </a:cubicBezTo>
                    <a:lnTo>
                      <a:pt x="0" y="79311"/>
                    </a:lnTo>
                    <a:cubicBezTo>
                      <a:pt x="0" y="35509"/>
                      <a:pt x="35509" y="0"/>
                      <a:pt x="79311" y="0"/>
                    </a:cubicBezTo>
                    <a:close/>
                  </a:path>
                </a:pathLst>
              </a:custGeom>
              <a:solidFill>
                <a:srgbClr val="223C5D"/>
              </a:solidFill>
            </p:spPr>
          </p:sp>
          <p:sp>
            <p:nvSpPr>
              <p:cNvPr name="TextBox 28" id="28"/>
              <p:cNvSpPr txBox="true"/>
              <p:nvPr/>
            </p:nvSpPr>
            <p:spPr>
              <a:xfrm>
                <a:off x="0" y="-57150"/>
                <a:ext cx="1311176" cy="795876"/>
              </a:xfrm>
              <a:prstGeom prst="rect">
                <a:avLst/>
              </a:prstGeom>
            </p:spPr>
            <p:txBody>
              <a:bodyPr anchor="ctr" rtlCol="false" tIns="50800" lIns="50800" bIns="50800" rIns="50800"/>
              <a:lstStyle/>
              <a:p>
                <a:pPr algn="ctr">
                  <a:lnSpc>
                    <a:spcPts val="3919"/>
                  </a:lnSpc>
                </a:pPr>
                <a:r>
                  <a:rPr lang="en-US" b="true" sz="2799">
                    <a:solidFill>
                      <a:srgbClr val="FFFFFF"/>
                    </a:solidFill>
                    <a:latin typeface="Cairo Bold"/>
                    <a:ea typeface="Cairo Bold"/>
                    <a:cs typeface="Cairo Bold"/>
                    <a:sym typeface="Cairo Bold"/>
                  </a:rPr>
                  <a:t>RETARGET ME ,</a:t>
                </a:r>
              </a:p>
              <a:p>
                <a:pPr algn="ctr">
                  <a:lnSpc>
                    <a:spcPts val="3919"/>
                  </a:lnSpc>
                </a:pPr>
                <a:r>
                  <a:rPr lang="en-US" b="true" sz="2799">
                    <a:solidFill>
                      <a:srgbClr val="FFFFFF"/>
                    </a:solidFill>
                    <a:latin typeface="Cairo Bold"/>
                    <a:ea typeface="Cairo Bold"/>
                    <a:cs typeface="Cairo Bold"/>
                    <a:sym typeface="Cairo Bold"/>
                  </a:rPr>
                  <a:t>PASCAL VOC 2007 </a:t>
                </a:r>
              </a:p>
            </p:txBody>
          </p:sp>
        </p:grpSp>
      </p:grpSp>
      <p:grpSp>
        <p:nvGrpSpPr>
          <p:cNvPr name="Group 29" id="29"/>
          <p:cNvGrpSpPr/>
          <p:nvPr/>
        </p:nvGrpSpPr>
        <p:grpSpPr>
          <a:xfrm rot="0">
            <a:off x="12365762" y="3129051"/>
            <a:ext cx="4249962" cy="1290173"/>
            <a:chOff x="0" y="0"/>
            <a:chExt cx="1119332" cy="339799"/>
          </a:xfrm>
        </p:grpSpPr>
        <p:sp>
          <p:nvSpPr>
            <p:cNvPr name="Freeform 30" id="30"/>
            <p:cNvSpPr/>
            <p:nvPr/>
          </p:nvSpPr>
          <p:spPr>
            <a:xfrm flipH="false" flipV="false" rot="0">
              <a:off x="0" y="0"/>
              <a:ext cx="1119332" cy="339799"/>
            </a:xfrm>
            <a:custGeom>
              <a:avLst/>
              <a:gdLst/>
              <a:ahLst/>
              <a:cxnLst/>
              <a:rect r="r" b="b" t="t" l="l"/>
              <a:pathLst>
                <a:path h="339799" w="1119332">
                  <a:moveTo>
                    <a:pt x="92904" y="0"/>
                  </a:moveTo>
                  <a:lnTo>
                    <a:pt x="1026428" y="0"/>
                  </a:lnTo>
                  <a:cubicBezTo>
                    <a:pt x="1077737" y="0"/>
                    <a:pt x="1119332" y="41594"/>
                    <a:pt x="1119332" y="92904"/>
                  </a:cubicBezTo>
                  <a:lnTo>
                    <a:pt x="1119332" y="246895"/>
                  </a:lnTo>
                  <a:cubicBezTo>
                    <a:pt x="1119332" y="271534"/>
                    <a:pt x="1109544" y="295165"/>
                    <a:pt x="1092121" y="312588"/>
                  </a:cubicBezTo>
                  <a:cubicBezTo>
                    <a:pt x="1074698" y="330011"/>
                    <a:pt x="1051067" y="339799"/>
                    <a:pt x="1026428" y="339799"/>
                  </a:cubicBezTo>
                  <a:lnTo>
                    <a:pt x="92904" y="339799"/>
                  </a:lnTo>
                  <a:cubicBezTo>
                    <a:pt x="41594" y="339799"/>
                    <a:pt x="0" y="298204"/>
                    <a:pt x="0" y="246895"/>
                  </a:cubicBezTo>
                  <a:lnTo>
                    <a:pt x="0" y="92904"/>
                  </a:lnTo>
                  <a:cubicBezTo>
                    <a:pt x="0" y="41594"/>
                    <a:pt x="41594" y="0"/>
                    <a:pt x="92904" y="0"/>
                  </a:cubicBezTo>
                  <a:close/>
                </a:path>
              </a:pathLst>
            </a:custGeom>
            <a:solidFill>
              <a:srgbClr val="223C5D"/>
            </a:solidFill>
          </p:spPr>
        </p:sp>
        <p:sp>
          <p:nvSpPr>
            <p:cNvPr name="TextBox 31" id="31"/>
            <p:cNvSpPr txBox="true"/>
            <p:nvPr/>
          </p:nvSpPr>
          <p:spPr>
            <a:xfrm>
              <a:off x="0" y="-57150"/>
              <a:ext cx="1119332" cy="396949"/>
            </a:xfrm>
            <a:prstGeom prst="rect">
              <a:avLst/>
            </a:prstGeom>
          </p:spPr>
          <p:txBody>
            <a:bodyPr anchor="ctr" rtlCol="false" tIns="50800" lIns="50800" bIns="50800" rIns="50800"/>
            <a:lstStyle/>
            <a:p>
              <a:pPr algn="ctr">
                <a:lnSpc>
                  <a:spcPts val="3919"/>
                </a:lnSpc>
              </a:pPr>
              <a:r>
                <a:rPr lang="en-US" b="true" sz="2799">
                  <a:solidFill>
                    <a:srgbClr val="FFFFFF"/>
                  </a:solidFill>
                  <a:latin typeface="Cairo Bold"/>
                  <a:ea typeface="Cairo Bold"/>
                  <a:cs typeface="Cairo Bold"/>
                  <a:sym typeface="Cairo Bold"/>
                </a:rPr>
                <a:t>QUALITY MEASURES</a:t>
              </a:r>
            </a:p>
          </p:txBody>
        </p:sp>
      </p:grpSp>
      <p:grpSp>
        <p:nvGrpSpPr>
          <p:cNvPr name="Group 32" id="32"/>
          <p:cNvGrpSpPr/>
          <p:nvPr/>
        </p:nvGrpSpPr>
        <p:grpSpPr>
          <a:xfrm rot="0">
            <a:off x="12085605" y="5397728"/>
            <a:ext cx="4978370" cy="2789991"/>
            <a:chOff x="0" y="0"/>
            <a:chExt cx="1311176" cy="734812"/>
          </a:xfrm>
        </p:grpSpPr>
        <p:sp>
          <p:nvSpPr>
            <p:cNvPr name="Freeform 33" id="33"/>
            <p:cNvSpPr/>
            <p:nvPr/>
          </p:nvSpPr>
          <p:spPr>
            <a:xfrm flipH="false" flipV="false" rot="0">
              <a:off x="0" y="0"/>
              <a:ext cx="1311176" cy="734812"/>
            </a:xfrm>
            <a:custGeom>
              <a:avLst/>
              <a:gdLst/>
              <a:ahLst/>
              <a:cxnLst/>
              <a:rect r="r" b="b" t="t" l="l"/>
              <a:pathLst>
                <a:path h="734812" w="1311176">
                  <a:moveTo>
                    <a:pt x="79311" y="0"/>
                  </a:moveTo>
                  <a:lnTo>
                    <a:pt x="1231865" y="0"/>
                  </a:lnTo>
                  <a:cubicBezTo>
                    <a:pt x="1275667" y="0"/>
                    <a:pt x="1311176" y="35509"/>
                    <a:pt x="1311176" y="79311"/>
                  </a:cubicBezTo>
                  <a:lnTo>
                    <a:pt x="1311176" y="655502"/>
                  </a:lnTo>
                  <a:cubicBezTo>
                    <a:pt x="1311176" y="699304"/>
                    <a:pt x="1275667" y="734812"/>
                    <a:pt x="1231865" y="734812"/>
                  </a:cubicBezTo>
                  <a:lnTo>
                    <a:pt x="79311" y="734812"/>
                  </a:lnTo>
                  <a:cubicBezTo>
                    <a:pt x="35509" y="734812"/>
                    <a:pt x="0" y="699304"/>
                    <a:pt x="0" y="655502"/>
                  </a:cubicBezTo>
                  <a:lnTo>
                    <a:pt x="0" y="79311"/>
                  </a:lnTo>
                  <a:cubicBezTo>
                    <a:pt x="0" y="35509"/>
                    <a:pt x="35509" y="0"/>
                    <a:pt x="79311" y="0"/>
                  </a:cubicBezTo>
                  <a:close/>
                </a:path>
              </a:pathLst>
            </a:custGeom>
            <a:solidFill>
              <a:srgbClr val="223C5D"/>
            </a:solidFill>
          </p:spPr>
        </p:sp>
        <p:sp>
          <p:nvSpPr>
            <p:cNvPr name="TextBox 34" id="34"/>
            <p:cNvSpPr txBox="true"/>
            <p:nvPr/>
          </p:nvSpPr>
          <p:spPr>
            <a:xfrm>
              <a:off x="0" y="-57150"/>
              <a:ext cx="1311176" cy="791962"/>
            </a:xfrm>
            <a:prstGeom prst="rect">
              <a:avLst/>
            </a:prstGeom>
          </p:spPr>
          <p:txBody>
            <a:bodyPr anchor="ctr" rtlCol="false" tIns="50800" lIns="50800" bIns="50800" rIns="50800"/>
            <a:lstStyle/>
            <a:p>
              <a:pPr algn="ctr">
                <a:lnSpc>
                  <a:spcPts val="4200"/>
                </a:lnSpc>
              </a:pPr>
              <a:r>
                <a:rPr lang="en-US" b="true" sz="3000">
                  <a:solidFill>
                    <a:srgbClr val="FFFFFF"/>
                  </a:solidFill>
                  <a:latin typeface="Cairo Bold"/>
                  <a:ea typeface="Cairo Bold"/>
                  <a:cs typeface="Cairo Bold"/>
                  <a:sym typeface="Cairo Bold"/>
                </a:rPr>
                <a:t>USER STUDY,SIFT,</a:t>
              </a:r>
            </a:p>
            <a:p>
              <a:pPr algn="ctr">
                <a:lnSpc>
                  <a:spcPts val="4200"/>
                </a:lnSpc>
              </a:pPr>
              <a:r>
                <a:rPr lang="en-US" b="true" sz="3000">
                  <a:solidFill>
                    <a:srgbClr val="FFFFFF"/>
                  </a:solidFill>
                  <a:latin typeface="Cairo Bold"/>
                  <a:ea typeface="Cairo Bold"/>
                  <a:cs typeface="Cairo Bold"/>
                  <a:sym typeface="Cairo Bold"/>
                </a:rPr>
                <a:t>EDGE HISTOGRAM,</a:t>
              </a:r>
            </a:p>
            <a:p>
              <a:pPr algn="ctr">
                <a:lnSpc>
                  <a:spcPts val="3919"/>
                </a:lnSpc>
              </a:pPr>
              <a:r>
                <a:rPr lang="en-US" b="true" sz="2799">
                  <a:solidFill>
                    <a:srgbClr val="FFFFFF"/>
                  </a:solidFill>
                  <a:latin typeface="Cairo Bold"/>
                  <a:ea typeface="Cairo Bold"/>
                  <a:cs typeface="Cairo Bold"/>
                  <a:sym typeface="Cairo Bold"/>
                </a:rPr>
                <a:t>CONTENT LOSS</a:t>
              </a:r>
            </a:p>
          </p:txBody>
        </p:sp>
      </p:grpSp>
      <p:sp>
        <p:nvSpPr>
          <p:cNvPr name="AutoShape 35" id="35"/>
          <p:cNvSpPr/>
          <p:nvPr/>
        </p:nvSpPr>
        <p:spPr>
          <a:xfrm>
            <a:off x="9172570" y="4183323"/>
            <a:ext cx="0" cy="1177866"/>
          </a:xfrm>
          <a:prstGeom prst="line">
            <a:avLst/>
          </a:prstGeom>
          <a:ln cap="flat" w="38100">
            <a:solidFill>
              <a:srgbClr val="223C5D"/>
            </a:solidFill>
            <a:prstDash val="solid"/>
            <a:headEnd type="none" len="sm" w="sm"/>
            <a:tailEnd type="arrow" len="sm" w="med"/>
          </a:ln>
        </p:spPr>
      </p:sp>
      <p:sp>
        <p:nvSpPr>
          <p:cNvPr name="AutoShape 36" id="36"/>
          <p:cNvSpPr/>
          <p:nvPr/>
        </p:nvSpPr>
        <p:spPr>
          <a:xfrm>
            <a:off x="3420534" y="4183323"/>
            <a:ext cx="0" cy="1177866"/>
          </a:xfrm>
          <a:prstGeom prst="line">
            <a:avLst/>
          </a:prstGeom>
          <a:ln cap="flat" w="38100">
            <a:solidFill>
              <a:srgbClr val="223C5D"/>
            </a:solidFill>
            <a:prstDash val="solid"/>
            <a:headEnd type="none" len="sm" w="sm"/>
            <a:tailEnd type="arrow" len="sm" w="med"/>
          </a:ln>
        </p:spPr>
      </p:sp>
      <p:sp>
        <p:nvSpPr>
          <p:cNvPr name="AutoShape 37" id="37"/>
          <p:cNvSpPr/>
          <p:nvPr/>
        </p:nvSpPr>
        <p:spPr>
          <a:xfrm>
            <a:off x="14692135" y="4183323"/>
            <a:ext cx="0" cy="1177866"/>
          </a:xfrm>
          <a:prstGeom prst="line">
            <a:avLst/>
          </a:prstGeom>
          <a:ln cap="flat" w="38100">
            <a:solidFill>
              <a:srgbClr val="223C5D"/>
            </a:solidFill>
            <a:prstDash val="solid"/>
            <a:headEnd type="none" len="sm" w="sm"/>
            <a:tailEnd type="arrow" len="sm" w="med"/>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H="true">
            <a:off x="3818213" y="4106525"/>
            <a:ext cx="19050" cy="1197184"/>
          </a:xfrm>
          <a:prstGeom prst="line">
            <a:avLst/>
          </a:prstGeom>
          <a:ln cap="flat" w="38100">
            <a:solidFill>
              <a:srgbClr val="223C5D"/>
            </a:solidFill>
            <a:prstDash val="solid"/>
            <a:headEnd type="none" len="sm" w="sm"/>
            <a:tailEnd type="arrow" len="sm" w="med"/>
          </a:ln>
        </p:spPr>
      </p:sp>
      <p:sp>
        <p:nvSpPr>
          <p:cNvPr name="AutoShape 5" id="5"/>
          <p:cNvSpPr/>
          <p:nvPr/>
        </p:nvSpPr>
        <p:spPr>
          <a:xfrm>
            <a:off x="9329800" y="4135301"/>
            <a:ext cx="19050" cy="1007839"/>
          </a:xfrm>
          <a:prstGeom prst="line">
            <a:avLst/>
          </a:prstGeom>
          <a:ln cap="flat" w="38100">
            <a:solidFill>
              <a:srgbClr val="223C5D"/>
            </a:solidFill>
            <a:prstDash val="solid"/>
            <a:headEnd type="none" len="sm" w="sm"/>
            <a:tailEnd type="arrow" len="sm" w="med"/>
          </a:ln>
        </p:spPr>
      </p:sp>
      <p:grpSp>
        <p:nvGrpSpPr>
          <p:cNvPr name="Group 6" id="6"/>
          <p:cNvGrpSpPr/>
          <p:nvPr/>
        </p:nvGrpSpPr>
        <p:grpSpPr>
          <a:xfrm rot="0">
            <a:off x="833375" y="905362"/>
            <a:ext cx="16621251" cy="8476277"/>
            <a:chOff x="0" y="0"/>
            <a:chExt cx="22161668" cy="11301702"/>
          </a:xfrm>
        </p:grpSpPr>
        <p:grpSp>
          <p:nvGrpSpPr>
            <p:cNvPr name="Group 7" id="7"/>
            <p:cNvGrpSpPr/>
            <p:nvPr/>
          </p:nvGrpSpPr>
          <p:grpSpPr>
            <a:xfrm rot="0">
              <a:off x="0" y="0"/>
              <a:ext cx="22161668" cy="11301702"/>
              <a:chOff x="0" y="0"/>
              <a:chExt cx="4377613" cy="2232435"/>
            </a:xfrm>
          </p:grpSpPr>
          <p:sp>
            <p:nvSpPr>
              <p:cNvPr name="Freeform 8" id="8"/>
              <p:cNvSpPr/>
              <p:nvPr/>
            </p:nvSpPr>
            <p:spPr>
              <a:xfrm flipH="false" flipV="false" rot="0">
                <a:off x="0" y="0"/>
                <a:ext cx="4377613" cy="2232435"/>
              </a:xfrm>
              <a:custGeom>
                <a:avLst/>
                <a:gdLst/>
                <a:ahLst/>
                <a:cxnLst/>
                <a:rect r="r" b="b" t="t" l="l"/>
                <a:pathLst>
                  <a:path h="2232435" w="4377613">
                    <a:moveTo>
                      <a:pt x="23755" y="0"/>
                    </a:moveTo>
                    <a:lnTo>
                      <a:pt x="4353858" y="0"/>
                    </a:lnTo>
                    <a:cubicBezTo>
                      <a:pt x="4360159" y="0"/>
                      <a:pt x="4366201" y="2503"/>
                      <a:pt x="4370656" y="6958"/>
                    </a:cubicBezTo>
                    <a:cubicBezTo>
                      <a:pt x="4375111" y="11413"/>
                      <a:pt x="4377613" y="17455"/>
                      <a:pt x="4377613" y="23755"/>
                    </a:cubicBezTo>
                    <a:lnTo>
                      <a:pt x="4377613" y="2208680"/>
                    </a:lnTo>
                    <a:cubicBezTo>
                      <a:pt x="4377613" y="2221800"/>
                      <a:pt x="4366978" y="2232435"/>
                      <a:pt x="4353858" y="2232435"/>
                    </a:cubicBezTo>
                    <a:lnTo>
                      <a:pt x="23755" y="2232435"/>
                    </a:lnTo>
                    <a:cubicBezTo>
                      <a:pt x="10635" y="2232435"/>
                      <a:pt x="0" y="2221800"/>
                      <a:pt x="0" y="2208680"/>
                    </a:cubicBezTo>
                    <a:lnTo>
                      <a:pt x="0" y="23755"/>
                    </a:lnTo>
                    <a:cubicBezTo>
                      <a:pt x="0" y="17455"/>
                      <a:pt x="2503" y="11413"/>
                      <a:pt x="6958" y="6958"/>
                    </a:cubicBezTo>
                    <a:cubicBezTo>
                      <a:pt x="11413" y="2503"/>
                      <a:pt x="17455" y="0"/>
                      <a:pt x="23755" y="0"/>
                    </a:cubicBezTo>
                    <a:close/>
                  </a:path>
                </a:pathLst>
              </a:custGeom>
              <a:solidFill>
                <a:srgbClr val="FFFFFF">
                  <a:alpha val="80000"/>
                </a:srgbClr>
              </a:solidFill>
            </p:spPr>
          </p:sp>
          <p:sp>
            <p:nvSpPr>
              <p:cNvPr name="TextBox 9" id="9"/>
              <p:cNvSpPr txBox="true"/>
              <p:nvPr/>
            </p:nvSpPr>
            <p:spPr>
              <a:xfrm>
                <a:off x="0" y="-38100"/>
                <a:ext cx="4377613" cy="2270535"/>
              </a:xfrm>
              <a:prstGeom prst="rect">
                <a:avLst/>
              </a:prstGeom>
            </p:spPr>
            <p:txBody>
              <a:bodyPr anchor="ctr" rtlCol="false" tIns="50800" lIns="50800" bIns="50800" rIns="50800"/>
              <a:lstStyle/>
              <a:p>
                <a:pPr algn="ctr">
                  <a:lnSpc>
                    <a:spcPts val="3454"/>
                  </a:lnSpc>
                </a:pPr>
              </a:p>
            </p:txBody>
          </p:sp>
        </p:grpSp>
        <p:grpSp>
          <p:nvGrpSpPr>
            <p:cNvPr name="Group 10" id="10"/>
            <p:cNvGrpSpPr/>
            <p:nvPr/>
          </p:nvGrpSpPr>
          <p:grpSpPr>
            <a:xfrm rot="0">
              <a:off x="8498676" y="3082049"/>
              <a:ext cx="5156325" cy="1395665"/>
              <a:chOff x="0" y="0"/>
              <a:chExt cx="1119332" cy="302970"/>
            </a:xfrm>
          </p:grpSpPr>
          <p:sp>
            <p:nvSpPr>
              <p:cNvPr name="Freeform 11" id="11"/>
              <p:cNvSpPr/>
              <p:nvPr/>
            </p:nvSpPr>
            <p:spPr>
              <a:xfrm flipH="false" flipV="false" rot="0">
                <a:off x="0" y="0"/>
                <a:ext cx="1119332" cy="302970"/>
              </a:xfrm>
              <a:custGeom>
                <a:avLst/>
                <a:gdLst/>
                <a:ahLst/>
                <a:cxnLst/>
                <a:rect r="r" b="b" t="t" l="l"/>
                <a:pathLst>
                  <a:path h="302970" w="1119332">
                    <a:moveTo>
                      <a:pt x="102098" y="0"/>
                    </a:moveTo>
                    <a:lnTo>
                      <a:pt x="1017234" y="0"/>
                    </a:lnTo>
                    <a:cubicBezTo>
                      <a:pt x="1044312" y="0"/>
                      <a:pt x="1070281" y="10757"/>
                      <a:pt x="1089428" y="29904"/>
                    </a:cubicBezTo>
                    <a:cubicBezTo>
                      <a:pt x="1108575" y="49051"/>
                      <a:pt x="1119332" y="75020"/>
                      <a:pt x="1119332" y="102098"/>
                    </a:cubicBezTo>
                    <a:lnTo>
                      <a:pt x="1119332" y="200872"/>
                    </a:lnTo>
                    <a:cubicBezTo>
                      <a:pt x="1119332" y="257259"/>
                      <a:pt x="1073621" y="302970"/>
                      <a:pt x="1017234" y="302970"/>
                    </a:cubicBezTo>
                    <a:lnTo>
                      <a:pt x="102098" y="302970"/>
                    </a:lnTo>
                    <a:cubicBezTo>
                      <a:pt x="75020" y="302970"/>
                      <a:pt x="49051" y="292213"/>
                      <a:pt x="29904" y="273066"/>
                    </a:cubicBezTo>
                    <a:cubicBezTo>
                      <a:pt x="10757" y="253919"/>
                      <a:pt x="0" y="227950"/>
                      <a:pt x="0" y="200872"/>
                    </a:cubicBezTo>
                    <a:lnTo>
                      <a:pt x="0" y="102098"/>
                    </a:lnTo>
                    <a:cubicBezTo>
                      <a:pt x="0" y="75020"/>
                      <a:pt x="10757" y="49051"/>
                      <a:pt x="29904" y="29904"/>
                    </a:cubicBezTo>
                    <a:cubicBezTo>
                      <a:pt x="49051" y="10757"/>
                      <a:pt x="75020" y="0"/>
                      <a:pt x="102098" y="0"/>
                    </a:cubicBezTo>
                    <a:close/>
                  </a:path>
                </a:pathLst>
              </a:custGeom>
              <a:solidFill>
                <a:srgbClr val="223C5D"/>
              </a:solidFill>
            </p:spPr>
          </p:sp>
          <p:sp>
            <p:nvSpPr>
              <p:cNvPr name="TextBox 12" id="12"/>
              <p:cNvSpPr txBox="true"/>
              <p:nvPr/>
            </p:nvSpPr>
            <p:spPr>
              <a:xfrm>
                <a:off x="0" y="-47625"/>
                <a:ext cx="1119332" cy="350595"/>
              </a:xfrm>
              <a:prstGeom prst="rect">
                <a:avLst/>
              </a:prstGeom>
            </p:spPr>
            <p:txBody>
              <a:bodyPr anchor="ctr" rtlCol="false" tIns="46225" lIns="46225" bIns="46225" rIns="46225"/>
              <a:lstStyle/>
              <a:p>
                <a:pPr algn="ctr">
                  <a:lnSpc>
                    <a:spcPts val="4199"/>
                  </a:lnSpc>
                </a:pPr>
                <a:r>
                  <a:rPr lang="en-US" b="true" sz="2999">
                    <a:solidFill>
                      <a:srgbClr val="FFFFFF"/>
                    </a:solidFill>
                    <a:latin typeface="Cairo Bold"/>
                    <a:ea typeface="Cairo Bold"/>
                    <a:cs typeface="Cairo Bold"/>
                    <a:sym typeface="Cairo Bold"/>
                  </a:rPr>
                  <a:t> 2010-2014</a:t>
                </a:r>
              </a:p>
            </p:txBody>
          </p:sp>
        </p:grpSp>
        <p:grpSp>
          <p:nvGrpSpPr>
            <p:cNvPr name="Group 13" id="13"/>
            <p:cNvGrpSpPr/>
            <p:nvPr/>
          </p:nvGrpSpPr>
          <p:grpSpPr>
            <a:xfrm rot="0">
              <a:off x="8273079" y="5496833"/>
              <a:ext cx="6040076" cy="4625842"/>
              <a:chOff x="0" y="0"/>
              <a:chExt cx="1311176" cy="1004175"/>
            </a:xfrm>
          </p:grpSpPr>
          <p:sp>
            <p:nvSpPr>
              <p:cNvPr name="Freeform 14" id="14"/>
              <p:cNvSpPr/>
              <p:nvPr/>
            </p:nvSpPr>
            <p:spPr>
              <a:xfrm flipH="false" flipV="false" rot="0">
                <a:off x="0" y="0"/>
                <a:ext cx="1311176" cy="1004175"/>
              </a:xfrm>
              <a:custGeom>
                <a:avLst/>
                <a:gdLst/>
                <a:ahLst/>
                <a:cxnLst/>
                <a:rect r="r" b="b" t="t" l="l"/>
                <a:pathLst>
                  <a:path h="1004175" w="1311176">
                    <a:moveTo>
                      <a:pt x="87160" y="0"/>
                    </a:moveTo>
                    <a:lnTo>
                      <a:pt x="1224016" y="0"/>
                    </a:lnTo>
                    <a:cubicBezTo>
                      <a:pt x="1247132" y="0"/>
                      <a:pt x="1269301" y="9183"/>
                      <a:pt x="1285647" y="25528"/>
                    </a:cubicBezTo>
                    <a:cubicBezTo>
                      <a:pt x="1301993" y="41874"/>
                      <a:pt x="1311176" y="64043"/>
                      <a:pt x="1311176" y="87160"/>
                    </a:cubicBezTo>
                    <a:lnTo>
                      <a:pt x="1311176" y="917015"/>
                    </a:lnTo>
                    <a:cubicBezTo>
                      <a:pt x="1311176" y="940131"/>
                      <a:pt x="1301993" y="962301"/>
                      <a:pt x="1285647" y="978646"/>
                    </a:cubicBezTo>
                    <a:cubicBezTo>
                      <a:pt x="1269301" y="994992"/>
                      <a:pt x="1247132" y="1004175"/>
                      <a:pt x="1224016" y="1004175"/>
                    </a:cubicBezTo>
                    <a:lnTo>
                      <a:pt x="87160" y="1004175"/>
                    </a:lnTo>
                    <a:cubicBezTo>
                      <a:pt x="64043" y="1004175"/>
                      <a:pt x="41874" y="994992"/>
                      <a:pt x="25528" y="978646"/>
                    </a:cubicBezTo>
                    <a:cubicBezTo>
                      <a:pt x="9183" y="962301"/>
                      <a:pt x="0" y="940131"/>
                      <a:pt x="0" y="917015"/>
                    </a:cubicBezTo>
                    <a:lnTo>
                      <a:pt x="0" y="87160"/>
                    </a:lnTo>
                    <a:cubicBezTo>
                      <a:pt x="0" y="64043"/>
                      <a:pt x="9183" y="41874"/>
                      <a:pt x="25528" y="25528"/>
                    </a:cubicBezTo>
                    <a:cubicBezTo>
                      <a:pt x="41874" y="9183"/>
                      <a:pt x="64043" y="0"/>
                      <a:pt x="87160" y="0"/>
                    </a:cubicBezTo>
                    <a:close/>
                  </a:path>
                </a:pathLst>
              </a:custGeom>
              <a:solidFill>
                <a:srgbClr val="223C5D"/>
              </a:solidFill>
            </p:spPr>
          </p:sp>
          <p:sp>
            <p:nvSpPr>
              <p:cNvPr name="TextBox 15" id="15"/>
              <p:cNvSpPr txBox="true"/>
              <p:nvPr/>
            </p:nvSpPr>
            <p:spPr>
              <a:xfrm>
                <a:off x="0" y="-57150"/>
                <a:ext cx="1311176" cy="1061325"/>
              </a:xfrm>
              <a:prstGeom prst="rect">
                <a:avLst/>
              </a:prstGeom>
            </p:spPr>
            <p:txBody>
              <a:bodyPr anchor="ctr" rtlCol="false" tIns="46225" lIns="46225" bIns="46225" rIns="46225"/>
              <a:lstStyle/>
              <a:p>
                <a:pPr algn="ctr">
                  <a:lnSpc>
                    <a:spcPts val="3919"/>
                  </a:lnSpc>
                </a:pPr>
                <a:r>
                  <a:rPr lang="en-US" b="true" sz="2799">
                    <a:solidFill>
                      <a:srgbClr val="FFFFFF"/>
                    </a:solidFill>
                    <a:latin typeface="Cairo Bold"/>
                    <a:ea typeface="Cairo Bold"/>
                    <a:cs typeface="Cairo Bold"/>
                    <a:sym typeface="Cairo Bold"/>
                  </a:rPr>
                  <a:t>FINDING THE RIGHT COMBINATION OF ENERGY FUNCTIONS TO ENABLE ROBUST AND EFFECTIVE CONTENT-AWARE RESIZING</a:t>
                </a:r>
              </a:p>
            </p:txBody>
          </p:sp>
        </p:grpSp>
        <p:sp>
          <p:nvSpPr>
            <p:cNvPr name="TextBox 16" id="16"/>
            <p:cNvSpPr txBox="true"/>
            <p:nvPr/>
          </p:nvSpPr>
          <p:spPr>
            <a:xfrm rot="0">
              <a:off x="8071190" y="1651375"/>
              <a:ext cx="5917690" cy="1053465"/>
            </a:xfrm>
            <a:prstGeom prst="rect">
              <a:avLst/>
            </a:prstGeom>
          </p:spPr>
          <p:txBody>
            <a:bodyPr anchor="t" rtlCol="false" tIns="0" lIns="0" bIns="0" rIns="0">
              <a:spAutoFit/>
            </a:bodyPr>
            <a:lstStyle/>
            <a:p>
              <a:pPr algn="ctr">
                <a:lnSpc>
                  <a:spcPts val="6719"/>
                </a:lnSpc>
                <a:spcBef>
                  <a:spcPct val="0"/>
                </a:spcBef>
              </a:pPr>
              <a:r>
                <a:rPr lang="en-US" b="true" sz="4800">
                  <a:solidFill>
                    <a:srgbClr val="223C5D"/>
                  </a:solidFill>
                  <a:latin typeface="Open Sauce Semi-Bold"/>
                  <a:ea typeface="Open Sauce Semi-Bold"/>
                  <a:cs typeface="Open Sauce Semi-Bold"/>
                  <a:sym typeface="Open Sauce Semi-Bold"/>
                </a:rPr>
                <a:t>Challenges</a:t>
              </a:r>
            </a:p>
          </p:txBody>
        </p:sp>
        <p:sp>
          <p:nvSpPr>
            <p:cNvPr name="TextBox 17" id="17"/>
            <p:cNvSpPr txBox="true"/>
            <p:nvPr/>
          </p:nvSpPr>
          <p:spPr>
            <a:xfrm rot="0">
              <a:off x="1690942" y="51309"/>
              <a:ext cx="19153551" cy="1547283"/>
            </a:xfrm>
            <a:prstGeom prst="rect">
              <a:avLst/>
            </a:prstGeom>
          </p:spPr>
          <p:txBody>
            <a:bodyPr anchor="t" rtlCol="false" tIns="0" lIns="0" bIns="0" rIns="0">
              <a:spAutoFit/>
            </a:bodyPr>
            <a:lstStyle/>
            <a:p>
              <a:pPr algn="ctr">
                <a:lnSpc>
                  <a:spcPts val="9799"/>
                </a:lnSpc>
              </a:pPr>
              <a:r>
                <a:rPr lang="en-US" b="true" sz="6999">
                  <a:solidFill>
                    <a:srgbClr val="223C5D"/>
                  </a:solidFill>
                  <a:latin typeface="Open Sauce Bold"/>
                  <a:ea typeface="Open Sauce Bold"/>
                  <a:cs typeface="Open Sauce Bold"/>
                  <a:sym typeface="Open Sauce Bold"/>
                </a:rPr>
                <a:t>Related Work</a:t>
              </a:r>
            </a:p>
          </p:txBody>
        </p:sp>
        <p:grpSp>
          <p:nvGrpSpPr>
            <p:cNvPr name="Group 18" id="18"/>
            <p:cNvGrpSpPr/>
            <p:nvPr/>
          </p:nvGrpSpPr>
          <p:grpSpPr>
            <a:xfrm rot="0">
              <a:off x="502032" y="5700416"/>
              <a:ext cx="7085248" cy="3633006"/>
              <a:chOff x="0" y="0"/>
              <a:chExt cx="1399555" cy="717631"/>
            </a:xfrm>
          </p:grpSpPr>
          <p:sp>
            <p:nvSpPr>
              <p:cNvPr name="Freeform 19" id="19"/>
              <p:cNvSpPr/>
              <p:nvPr/>
            </p:nvSpPr>
            <p:spPr>
              <a:xfrm flipH="false" flipV="false" rot="0">
                <a:off x="0" y="0"/>
                <a:ext cx="1399555" cy="717631"/>
              </a:xfrm>
              <a:custGeom>
                <a:avLst/>
                <a:gdLst/>
                <a:ahLst/>
                <a:cxnLst/>
                <a:rect r="r" b="b" t="t" l="l"/>
                <a:pathLst>
                  <a:path h="717631" w="1399555">
                    <a:moveTo>
                      <a:pt x="74302" y="0"/>
                    </a:moveTo>
                    <a:lnTo>
                      <a:pt x="1325253" y="0"/>
                    </a:lnTo>
                    <a:cubicBezTo>
                      <a:pt x="1344959" y="0"/>
                      <a:pt x="1363858" y="7828"/>
                      <a:pt x="1377793" y="21763"/>
                    </a:cubicBezTo>
                    <a:cubicBezTo>
                      <a:pt x="1391727" y="35697"/>
                      <a:pt x="1399555" y="54596"/>
                      <a:pt x="1399555" y="74302"/>
                    </a:cubicBezTo>
                    <a:lnTo>
                      <a:pt x="1399555" y="643329"/>
                    </a:lnTo>
                    <a:cubicBezTo>
                      <a:pt x="1399555" y="663035"/>
                      <a:pt x="1391727" y="681934"/>
                      <a:pt x="1377793" y="695868"/>
                    </a:cubicBezTo>
                    <a:cubicBezTo>
                      <a:pt x="1363858" y="709803"/>
                      <a:pt x="1344959" y="717631"/>
                      <a:pt x="1325253" y="717631"/>
                    </a:cubicBezTo>
                    <a:lnTo>
                      <a:pt x="74302" y="717631"/>
                    </a:lnTo>
                    <a:cubicBezTo>
                      <a:pt x="54596" y="717631"/>
                      <a:pt x="35697" y="709803"/>
                      <a:pt x="21763" y="695868"/>
                    </a:cubicBezTo>
                    <a:cubicBezTo>
                      <a:pt x="7828" y="681934"/>
                      <a:pt x="0" y="663035"/>
                      <a:pt x="0" y="643329"/>
                    </a:cubicBezTo>
                    <a:lnTo>
                      <a:pt x="0" y="74302"/>
                    </a:lnTo>
                    <a:cubicBezTo>
                      <a:pt x="0" y="54596"/>
                      <a:pt x="7828" y="35697"/>
                      <a:pt x="21763" y="21763"/>
                    </a:cubicBezTo>
                    <a:cubicBezTo>
                      <a:pt x="35697" y="7828"/>
                      <a:pt x="54596" y="0"/>
                      <a:pt x="74302" y="0"/>
                    </a:cubicBezTo>
                    <a:close/>
                  </a:path>
                </a:pathLst>
              </a:custGeom>
              <a:solidFill>
                <a:srgbClr val="223C5D"/>
              </a:solidFill>
            </p:spPr>
          </p:sp>
          <p:sp>
            <p:nvSpPr>
              <p:cNvPr name="TextBox 20" id="20"/>
              <p:cNvSpPr txBox="true"/>
              <p:nvPr/>
            </p:nvSpPr>
            <p:spPr>
              <a:xfrm>
                <a:off x="0" y="-57150"/>
                <a:ext cx="1399555" cy="774781"/>
              </a:xfrm>
              <a:prstGeom prst="rect">
                <a:avLst/>
              </a:prstGeom>
            </p:spPr>
            <p:txBody>
              <a:bodyPr anchor="ctr" rtlCol="false" tIns="50800" lIns="50800" bIns="50800" rIns="50800"/>
              <a:lstStyle/>
              <a:p>
                <a:pPr algn="ctr">
                  <a:lnSpc>
                    <a:spcPts val="3919"/>
                  </a:lnSpc>
                </a:pPr>
                <a:r>
                  <a:rPr lang="en-US" b="true" sz="2799">
                    <a:solidFill>
                      <a:srgbClr val="FFFFFF"/>
                    </a:solidFill>
                    <a:latin typeface="Cairo Bold"/>
                    <a:ea typeface="Cairo Bold"/>
                    <a:cs typeface="Cairo Bold"/>
                    <a:sym typeface="Cairo Bold"/>
                  </a:rPr>
                  <a:t> </a:t>
                </a:r>
                <a:r>
                  <a:rPr lang="en-US" b="true" sz="2799">
                    <a:solidFill>
                      <a:srgbClr val="FFFFFF"/>
                    </a:solidFill>
                    <a:latin typeface="Cairo Bold"/>
                    <a:ea typeface="Cairo Bold"/>
                    <a:cs typeface="Cairo Bold"/>
                    <a:sym typeface="Cairo Bold"/>
                  </a:rPr>
                  <a:t>considering the impact of removing a seam on the rest of the image.</a:t>
                </a:r>
              </a:p>
            </p:txBody>
          </p:sp>
        </p:grpSp>
        <p:grpSp>
          <p:nvGrpSpPr>
            <p:cNvPr name="Group 21" id="21"/>
            <p:cNvGrpSpPr/>
            <p:nvPr/>
          </p:nvGrpSpPr>
          <p:grpSpPr>
            <a:xfrm rot="0">
              <a:off x="1191985" y="3081801"/>
              <a:ext cx="5156325" cy="1395665"/>
              <a:chOff x="0" y="0"/>
              <a:chExt cx="1119332" cy="302970"/>
            </a:xfrm>
          </p:grpSpPr>
          <p:sp>
            <p:nvSpPr>
              <p:cNvPr name="Freeform 22" id="22"/>
              <p:cNvSpPr/>
              <p:nvPr/>
            </p:nvSpPr>
            <p:spPr>
              <a:xfrm flipH="false" flipV="false" rot="0">
                <a:off x="0" y="0"/>
                <a:ext cx="1119332" cy="302970"/>
              </a:xfrm>
              <a:custGeom>
                <a:avLst/>
                <a:gdLst/>
                <a:ahLst/>
                <a:cxnLst/>
                <a:rect r="r" b="b" t="t" l="l"/>
                <a:pathLst>
                  <a:path h="302970" w="1119332">
                    <a:moveTo>
                      <a:pt x="102098" y="0"/>
                    </a:moveTo>
                    <a:lnTo>
                      <a:pt x="1017234" y="0"/>
                    </a:lnTo>
                    <a:cubicBezTo>
                      <a:pt x="1044312" y="0"/>
                      <a:pt x="1070281" y="10757"/>
                      <a:pt x="1089428" y="29904"/>
                    </a:cubicBezTo>
                    <a:cubicBezTo>
                      <a:pt x="1108575" y="49051"/>
                      <a:pt x="1119332" y="75020"/>
                      <a:pt x="1119332" y="102098"/>
                    </a:cubicBezTo>
                    <a:lnTo>
                      <a:pt x="1119332" y="200872"/>
                    </a:lnTo>
                    <a:cubicBezTo>
                      <a:pt x="1119332" y="257259"/>
                      <a:pt x="1073621" y="302970"/>
                      <a:pt x="1017234" y="302970"/>
                    </a:cubicBezTo>
                    <a:lnTo>
                      <a:pt x="102098" y="302970"/>
                    </a:lnTo>
                    <a:cubicBezTo>
                      <a:pt x="75020" y="302970"/>
                      <a:pt x="49051" y="292213"/>
                      <a:pt x="29904" y="273066"/>
                    </a:cubicBezTo>
                    <a:cubicBezTo>
                      <a:pt x="10757" y="253919"/>
                      <a:pt x="0" y="227950"/>
                      <a:pt x="0" y="200872"/>
                    </a:cubicBezTo>
                    <a:lnTo>
                      <a:pt x="0" y="102098"/>
                    </a:lnTo>
                    <a:cubicBezTo>
                      <a:pt x="0" y="75020"/>
                      <a:pt x="10757" y="49051"/>
                      <a:pt x="29904" y="29904"/>
                    </a:cubicBezTo>
                    <a:cubicBezTo>
                      <a:pt x="49051" y="10757"/>
                      <a:pt x="75020" y="0"/>
                      <a:pt x="102098" y="0"/>
                    </a:cubicBezTo>
                    <a:close/>
                  </a:path>
                </a:pathLst>
              </a:custGeom>
              <a:solidFill>
                <a:srgbClr val="223C5D"/>
              </a:solidFill>
            </p:spPr>
          </p:sp>
          <p:sp>
            <p:nvSpPr>
              <p:cNvPr name="TextBox 23" id="23"/>
              <p:cNvSpPr txBox="true"/>
              <p:nvPr/>
            </p:nvSpPr>
            <p:spPr>
              <a:xfrm>
                <a:off x="0" y="-47625"/>
                <a:ext cx="1119332" cy="350595"/>
              </a:xfrm>
              <a:prstGeom prst="rect">
                <a:avLst/>
              </a:prstGeom>
            </p:spPr>
            <p:txBody>
              <a:bodyPr anchor="ctr" rtlCol="false" tIns="46225" lIns="46225" bIns="46225" rIns="46225"/>
              <a:lstStyle/>
              <a:p>
                <a:pPr algn="ctr">
                  <a:lnSpc>
                    <a:spcPts val="4199"/>
                  </a:lnSpc>
                </a:pPr>
                <a:r>
                  <a:rPr lang="en-US" b="true" sz="2999">
                    <a:solidFill>
                      <a:srgbClr val="FFFFFF"/>
                    </a:solidFill>
                    <a:latin typeface="Cairo Bold"/>
                    <a:ea typeface="Cairo Bold"/>
                    <a:cs typeface="Cairo Bold"/>
                    <a:sym typeface="Cairo Bold"/>
                  </a:rPr>
                  <a:t> 2007-2009</a:t>
                </a:r>
              </a:p>
            </p:txBody>
          </p:sp>
        </p:grpSp>
        <p:grpSp>
          <p:nvGrpSpPr>
            <p:cNvPr name="Group 24" id="24"/>
            <p:cNvGrpSpPr/>
            <p:nvPr/>
          </p:nvGrpSpPr>
          <p:grpSpPr>
            <a:xfrm rot="0">
              <a:off x="15002974" y="5700416"/>
              <a:ext cx="6637826" cy="3633006"/>
              <a:chOff x="0" y="0"/>
              <a:chExt cx="1311176" cy="717631"/>
            </a:xfrm>
          </p:grpSpPr>
          <p:sp>
            <p:nvSpPr>
              <p:cNvPr name="Freeform 25" id="25"/>
              <p:cNvSpPr/>
              <p:nvPr/>
            </p:nvSpPr>
            <p:spPr>
              <a:xfrm flipH="false" flipV="false" rot="0">
                <a:off x="0" y="0"/>
                <a:ext cx="1311176" cy="717631"/>
              </a:xfrm>
              <a:custGeom>
                <a:avLst/>
                <a:gdLst/>
                <a:ahLst/>
                <a:cxnLst/>
                <a:rect r="r" b="b" t="t" l="l"/>
                <a:pathLst>
                  <a:path h="717631" w="1311176">
                    <a:moveTo>
                      <a:pt x="79311" y="0"/>
                    </a:moveTo>
                    <a:lnTo>
                      <a:pt x="1231865" y="0"/>
                    </a:lnTo>
                    <a:cubicBezTo>
                      <a:pt x="1275667" y="0"/>
                      <a:pt x="1311176" y="35509"/>
                      <a:pt x="1311176" y="79311"/>
                    </a:cubicBezTo>
                    <a:lnTo>
                      <a:pt x="1311176" y="638320"/>
                    </a:lnTo>
                    <a:cubicBezTo>
                      <a:pt x="1311176" y="682122"/>
                      <a:pt x="1275667" y="717631"/>
                      <a:pt x="1231865" y="717631"/>
                    </a:cubicBezTo>
                    <a:lnTo>
                      <a:pt x="79311" y="717631"/>
                    </a:lnTo>
                    <a:cubicBezTo>
                      <a:pt x="35509" y="717631"/>
                      <a:pt x="0" y="682122"/>
                      <a:pt x="0" y="638320"/>
                    </a:cubicBezTo>
                    <a:lnTo>
                      <a:pt x="0" y="79311"/>
                    </a:lnTo>
                    <a:cubicBezTo>
                      <a:pt x="0" y="35509"/>
                      <a:pt x="35509" y="0"/>
                      <a:pt x="79311" y="0"/>
                    </a:cubicBezTo>
                    <a:close/>
                  </a:path>
                </a:pathLst>
              </a:custGeom>
              <a:solidFill>
                <a:srgbClr val="223C5D"/>
              </a:solidFill>
            </p:spPr>
          </p:sp>
          <p:sp>
            <p:nvSpPr>
              <p:cNvPr name="TextBox 26" id="26"/>
              <p:cNvSpPr txBox="true"/>
              <p:nvPr/>
            </p:nvSpPr>
            <p:spPr>
              <a:xfrm>
                <a:off x="0" y="-57150"/>
                <a:ext cx="1311176" cy="774781"/>
              </a:xfrm>
              <a:prstGeom prst="rect">
                <a:avLst/>
              </a:prstGeom>
            </p:spPr>
            <p:txBody>
              <a:bodyPr anchor="ctr" rtlCol="false" tIns="50800" lIns="50800" bIns="50800" rIns="50800"/>
              <a:lstStyle/>
              <a:p>
                <a:pPr algn="ctr">
                  <a:lnSpc>
                    <a:spcPts val="3919"/>
                  </a:lnSpc>
                </a:pPr>
                <a:r>
                  <a:rPr lang="en-US" b="true" sz="2799">
                    <a:solidFill>
                      <a:srgbClr val="FFFFFF"/>
                    </a:solidFill>
                    <a:latin typeface="Cairo Bold"/>
                    <a:ea typeface="Cairo Bold"/>
                    <a:cs typeface="Cairo Bold"/>
                    <a:sym typeface="Cairo Bold"/>
                  </a:rPr>
                  <a:t>ACHIEVING A GOOD BALANCE BETWEEN COMPUTATIONAL COMPLEXITY AND RETARGETING PERFORMANCE</a:t>
                </a:r>
              </a:p>
            </p:txBody>
          </p:sp>
        </p:grpSp>
        <p:grpSp>
          <p:nvGrpSpPr>
            <p:cNvPr name="Group 27" id="27"/>
            <p:cNvGrpSpPr/>
            <p:nvPr/>
          </p:nvGrpSpPr>
          <p:grpSpPr>
            <a:xfrm rot="0">
              <a:off x="15743724" y="3081801"/>
              <a:ext cx="5156325" cy="1395665"/>
              <a:chOff x="0" y="0"/>
              <a:chExt cx="1119332" cy="302970"/>
            </a:xfrm>
          </p:grpSpPr>
          <p:sp>
            <p:nvSpPr>
              <p:cNvPr name="Freeform 28" id="28"/>
              <p:cNvSpPr/>
              <p:nvPr/>
            </p:nvSpPr>
            <p:spPr>
              <a:xfrm flipH="false" flipV="false" rot="0">
                <a:off x="0" y="0"/>
                <a:ext cx="1119332" cy="302970"/>
              </a:xfrm>
              <a:custGeom>
                <a:avLst/>
                <a:gdLst/>
                <a:ahLst/>
                <a:cxnLst/>
                <a:rect r="r" b="b" t="t" l="l"/>
                <a:pathLst>
                  <a:path h="302970" w="1119332">
                    <a:moveTo>
                      <a:pt x="102098" y="0"/>
                    </a:moveTo>
                    <a:lnTo>
                      <a:pt x="1017234" y="0"/>
                    </a:lnTo>
                    <a:cubicBezTo>
                      <a:pt x="1044312" y="0"/>
                      <a:pt x="1070281" y="10757"/>
                      <a:pt x="1089428" y="29904"/>
                    </a:cubicBezTo>
                    <a:cubicBezTo>
                      <a:pt x="1108575" y="49051"/>
                      <a:pt x="1119332" y="75020"/>
                      <a:pt x="1119332" y="102098"/>
                    </a:cubicBezTo>
                    <a:lnTo>
                      <a:pt x="1119332" y="200872"/>
                    </a:lnTo>
                    <a:cubicBezTo>
                      <a:pt x="1119332" y="257259"/>
                      <a:pt x="1073621" y="302970"/>
                      <a:pt x="1017234" y="302970"/>
                    </a:cubicBezTo>
                    <a:lnTo>
                      <a:pt x="102098" y="302970"/>
                    </a:lnTo>
                    <a:cubicBezTo>
                      <a:pt x="75020" y="302970"/>
                      <a:pt x="49051" y="292213"/>
                      <a:pt x="29904" y="273066"/>
                    </a:cubicBezTo>
                    <a:cubicBezTo>
                      <a:pt x="10757" y="253919"/>
                      <a:pt x="0" y="227950"/>
                      <a:pt x="0" y="200872"/>
                    </a:cubicBezTo>
                    <a:lnTo>
                      <a:pt x="0" y="102098"/>
                    </a:lnTo>
                    <a:cubicBezTo>
                      <a:pt x="0" y="75020"/>
                      <a:pt x="10757" y="49051"/>
                      <a:pt x="29904" y="29904"/>
                    </a:cubicBezTo>
                    <a:cubicBezTo>
                      <a:pt x="49051" y="10757"/>
                      <a:pt x="75020" y="0"/>
                      <a:pt x="102098" y="0"/>
                    </a:cubicBezTo>
                    <a:close/>
                  </a:path>
                </a:pathLst>
              </a:custGeom>
              <a:solidFill>
                <a:srgbClr val="223C5D"/>
              </a:solidFill>
            </p:spPr>
          </p:sp>
          <p:sp>
            <p:nvSpPr>
              <p:cNvPr name="TextBox 29" id="29"/>
              <p:cNvSpPr txBox="true"/>
              <p:nvPr/>
            </p:nvSpPr>
            <p:spPr>
              <a:xfrm>
                <a:off x="0" y="-47625"/>
                <a:ext cx="1119332" cy="350595"/>
              </a:xfrm>
              <a:prstGeom prst="rect">
                <a:avLst/>
              </a:prstGeom>
            </p:spPr>
            <p:txBody>
              <a:bodyPr anchor="ctr" rtlCol="false" tIns="46225" lIns="46225" bIns="46225" rIns="46225"/>
              <a:lstStyle/>
              <a:p>
                <a:pPr algn="ctr">
                  <a:lnSpc>
                    <a:spcPts val="4199"/>
                  </a:lnSpc>
                </a:pPr>
                <a:r>
                  <a:rPr lang="en-US" b="true" sz="2999">
                    <a:solidFill>
                      <a:srgbClr val="FFFFFF"/>
                    </a:solidFill>
                    <a:latin typeface="Cairo Bold"/>
                    <a:ea typeface="Cairo Bold"/>
                    <a:cs typeface="Cairo Bold"/>
                    <a:sym typeface="Cairo Bold"/>
                  </a:rPr>
                  <a:t> 2016-2024</a:t>
                </a:r>
              </a:p>
            </p:txBody>
          </p:sp>
        </p:grpSp>
        <p:sp>
          <p:nvSpPr>
            <p:cNvPr name="AutoShape 30" id="30"/>
            <p:cNvSpPr/>
            <p:nvPr/>
          </p:nvSpPr>
          <p:spPr>
            <a:xfrm>
              <a:off x="3744748" y="4129929"/>
              <a:ext cx="0" cy="1570487"/>
            </a:xfrm>
            <a:prstGeom prst="line">
              <a:avLst/>
            </a:prstGeom>
            <a:ln cap="flat" w="50800">
              <a:solidFill>
                <a:srgbClr val="223C5D"/>
              </a:solidFill>
              <a:prstDash val="solid"/>
              <a:headEnd type="none" len="sm" w="sm"/>
              <a:tailEnd type="arrow" len="sm" w="med"/>
            </a:ln>
          </p:spPr>
        </p:sp>
        <p:sp>
          <p:nvSpPr>
            <p:cNvPr name="AutoShape 31" id="31"/>
            <p:cNvSpPr/>
            <p:nvPr/>
          </p:nvSpPr>
          <p:spPr>
            <a:xfrm>
              <a:off x="11106234" y="3926346"/>
              <a:ext cx="0" cy="1570487"/>
            </a:xfrm>
            <a:prstGeom prst="line">
              <a:avLst/>
            </a:prstGeom>
            <a:ln cap="flat" w="50800">
              <a:solidFill>
                <a:srgbClr val="223C5D"/>
              </a:solidFill>
              <a:prstDash val="solid"/>
              <a:headEnd type="none" len="sm" w="sm"/>
              <a:tailEnd type="arrow" len="sm" w="med"/>
            </a:ln>
          </p:spPr>
        </p:sp>
        <p:sp>
          <p:nvSpPr>
            <p:cNvPr name="AutoShape 32" id="32"/>
            <p:cNvSpPr/>
            <p:nvPr/>
          </p:nvSpPr>
          <p:spPr>
            <a:xfrm>
              <a:off x="18296487" y="4079884"/>
              <a:ext cx="0" cy="1570487"/>
            </a:xfrm>
            <a:prstGeom prst="line">
              <a:avLst/>
            </a:prstGeom>
            <a:ln cap="flat" w="50800">
              <a:solidFill>
                <a:srgbClr val="223C5D"/>
              </a:solidFill>
              <a:prstDash val="solid"/>
              <a:headEnd type="none" len="sm" w="sm"/>
              <a:tailEnd type="arrow" len="sm" w="med"/>
            </a:ln>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38868" y="1028700"/>
            <a:ext cx="15450883" cy="8495913"/>
            <a:chOff x="0" y="0"/>
            <a:chExt cx="4419708" cy="2430247"/>
          </a:xfrm>
        </p:grpSpPr>
        <p:sp>
          <p:nvSpPr>
            <p:cNvPr name="Freeform 4" id="4"/>
            <p:cNvSpPr/>
            <p:nvPr/>
          </p:nvSpPr>
          <p:spPr>
            <a:xfrm flipH="false" flipV="false" rot="0">
              <a:off x="0" y="0"/>
              <a:ext cx="4419708" cy="2430246"/>
            </a:xfrm>
            <a:custGeom>
              <a:avLst/>
              <a:gdLst/>
              <a:ahLst/>
              <a:cxnLst/>
              <a:rect r="r" b="b" t="t" l="l"/>
              <a:pathLst>
                <a:path h="2430246" w="4419708">
                  <a:moveTo>
                    <a:pt x="25554" y="0"/>
                  </a:moveTo>
                  <a:lnTo>
                    <a:pt x="4394153" y="0"/>
                  </a:lnTo>
                  <a:cubicBezTo>
                    <a:pt x="4400931" y="0"/>
                    <a:pt x="4407431" y="2692"/>
                    <a:pt x="4412223" y="7485"/>
                  </a:cubicBezTo>
                  <a:cubicBezTo>
                    <a:pt x="4417015" y="12277"/>
                    <a:pt x="4419708" y="18777"/>
                    <a:pt x="4419708" y="25554"/>
                  </a:cubicBezTo>
                  <a:lnTo>
                    <a:pt x="4419708" y="2404692"/>
                  </a:lnTo>
                  <a:cubicBezTo>
                    <a:pt x="4419708" y="2418805"/>
                    <a:pt x="4408267" y="2430246"/>
                    <a:pt x="4394153" y="2430246"/>
                  </a:cubicBezTo>
                  <a:lnTo>
                    <a:pt x="25554" y="2430246"/>
                  </a:lnTo>
                  <a:cubicBezTo>
                    <a:pt x="18777" y="2430246"/>
                    <a:pt x="12277" y="2427554"/>
                    <a:pt x="7485" y="2422762"/>
                  </a:cubicBezTo>
                  <a:cubicBezTo>
                    <a:pt x="2692" y="2417969"/>
                    <a:pt x="0" y="2411469"/>
                    <a:pt x="0" y="2404692"/>
                  </a:cubicBezTo>
                  <a:lnTo>
                    <a:pt x="0" y="25554"/>
                  </a:lnTo>
                  <a:cubicBezTo>
                    <a:pt x="0" y="18777"/>
                    <a:pt x="2692" y="12277"/>
                    <a:pt x="7485" y="7485"/>
                  </a:cubicBezTo>
                  <a:cubicBezTo>
                    <a:pt x="12277" y="2692"/>
                    <a:pt x="18777" y="0"/>
                    <a:pt x="25554" y="0"/>
                  </a:cubicBezTo>
                  <a:close/>
                </a:path>
              </a:pathLst>
            </a:custGeom>
            <a:solidFill>
              <a:srgbClr val="FFFFFF">
                <a:alpha val="80000"/>
              </a:srgbClr>
            </a:solidFill>
          </p:spPr>
        </p:sp>
        <p:sp>
          <p:nvSpPr>
            <p:cNvPr name="TextBox 5" id="5"/>
            <p:cNvSpPr txBox="true"/>
            <p:nvPr/>
          </p:nvSpPr>
          <p:spPr>
            <a:xfrm>
              <a:off x="0" y="-38100"/>
              <a:ext cx="4419708" cy="2468347"/>
            </a:xfrm>
            <a:prstGeom prst="rect">
              <a:avLst/>
            </a:prstGeom>
          </p:spPr>
          <p:txBody>
            <a:bodyPr anchor="ctr" rtlCol="false" tIns="46773" lIns="46773" bIns="46773" rIns="46773"/>
            <a:lstStyle/>
            <a:p>
              <a:pPr algn="ctr">
                <a:lnSpc>
                  <a:spcPts val="3454"/>
                </a:lnSpc>
              </a:pPr>
            </a:p>
          </p:txBody>
        </p:sp>
      </p:grpSp>
      <p:sp>
        <p:nvSpPr>
          <p:cNvPr name="TextBox 6" id="6"/>
          <p:cNvSpPr txBox="true"/>
          <p:nvPr/>
        </p:nvSpPr>
        <p:spPr>
          <a:xfrm rot="0">
            <a:off x="2003809" y="1967113"/>
            <a:ext cx="6934950" cy="1409694"/>
          </a:xfrm>
          <a:prstGeom prst="rect">
            <a:avLst/>
          </a:prstGeom>
        </p:spPr>
        <p:txBody>
          <a:bodyPr anchor="t" rtlCol="false" tIns="0" lIns="0" bIns="0" rIns="0">
            <a:spAutoFit/>
          </a:bodyPr>
          <a:lstStyle/>
          <a:p>
            <a:pPr algn="ctr">
              <a:lnSpc>
                <a:spcPts val="11467"/>
              </a:lnSpc>
              <a:spcBef>
                <a:spcPct val="0"/>
              </a:spcBef>
            </a:pPr>
            <a:r>
              <a:rPr lang="en-US" b="true" sz="8190">
                <a:solidFill>
                  <a:srgbClr val="223C5D"/>
                </a:solidFill>
                <a:latin typeface="Open Sauce Bold"/>
                <a:ea typeface="Open Sauce Bold"/>
                <a:cs typeface="Open Sauce Bold"/>
                <a:sym typeface="Open Sauce Bold"/>
              </a:rPr>
              <a:t>Methodology</a:t>
            </a:r>
          </a:p>
        </p:txBody>
      </p:sp>
      <p:sp>
        <p:nvSpPr>
          <p:cNvPr name="TextBox 7" id="7"/>
          <p:cNvSpPr txBox="true"/>
          <p:nvPr/>
        </p:nvSpPr>
        <p:spPr>
          <a:xfrm rot="0">
            <a:off x="1820827" y="4499749"/>
            <a:ext cx="11661362" cy="2569042"/>
          </a:xfrm>
          <a:prstGeom prst="rect">
            <a:avLst/>
          </a:prstGeom>
        </p:spPr>
        <p:txBody>
          <a:bodyPr anchor="t" rtlCol="false" tIns="0" lIns="0" bIns="0" rIns="0">
            <a:spAutoFit/>
          </a:bodyPr>
          <a:lstStyle/>
          <a:p>
            <a:pPr algn="just">
              <a:lnSpc>
                <a:spcPts val="5156"/>
              </a:lnSpc>
              <a:spcBef>
                <a:spcPct val="0"/>
              </a:spcBef>
            </a:pPr>
            <a:r>
              <a:rPr lang="en-US" sz="3682">
                <a:solidFill>
                  <a:srgbClr val="223C5D"/>
                </a:solidFill>
                <a:latin typeface="Canva Sans"/>
                <a:ea typeface="Canva Sans"/>
                <a:cs typeface="Canva Sans"/>
                <a:sym typeface="Canva Sans"/>
              </a:rPr>
              <a:t>After an extensive review of multiple research papers, it has become evident that the Seam Carving technique is the most used method in Image Retargeting.</a:t>
            </a:r>
          </a:p>
        </p:txBody>
      </p:sp>
      <p:sp>
        <p:nvSpPr>
          <p:cNvPr name="Freeform 8" id="8"/>
          <p:cNvSpPr/>
          <p:nvPr/>
        </p:nvSpPr>
        <p:spPr>
          <a:xfrm flipH="false" flipV="false" rot="0">
            <a:off x="14075674" y="1331730"/>
            <a:ext cx="2657630" cy="2842385"/>
          </a:xfrm>
          <a:custGeom>
            <a:avLst/>
            <a:gdLst/>
            <a:ahLst/>
            <a:cxnLst/>
            <a:rect r="r" b="b" t="t" l="l"/>
            <a:pathLst>
              <a:path h="2842385" w="2657630">
                <a:moveTo>
                  <a:pt x="0" y="0"/>
                </a:moveTo>
                <a:lnTo>
                  <a:pt x="2657629" y="0"/>
                </a:lnTo>
                <a:lnTo>
                  <a:pt x="2657629" y="2842384"/>
                </a:lnTo>
                <a:lnTo>
                  <a:pt x="0" y="2842384"/>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7216576" y="-9011123"/>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alpha val="80000"/>
              </a:srgbClr>
            </a:solidFill>
          </p:spPr>
        </p:sp>
        <p:sp>
          <p:nvSpPr>
            <p:cNvPr name="TextBox 5" id="5"/>
            <p:cNvSpPr txBox="true"/>
            <p:nvPr/>
          </p:nvSpPr>
          <p:spPr>
            <a:xfrm>
              <a:off x="0" y="-38100"/>
              <a:ext cx="2408296" cy="2747433"/>
            </a:xfrm>
            <a:prstGeom prst="rect">
              <a:avLst/>
            </a:prstGeom>
          </p:spPr>
          <p:txBody>
            <a:bodyPr anchor="ctr" rtlCol="false" tIns="50800" lIns="50800" bIns="50800" rIns="50800"/>
            <a:lstStyle/>
            <a:p>
              <a:pPr algn="ctr">
                <a:lnSpc>
                  <a:spcPts val="3454"/>
                </a:lnSpc>
              </a:pPr>
            </a:p>
          </p:txBody>
        </p:sp>
      </p:grpSp>
      <p:grpSp>
        <p:nvGrpSpPr>
          <p:cNvPr name="Group 6" id="6"/>
          <p:cNvGrpSpPr/>
          <p:nvPr/>
        </p:nvGrpSpPr>
        <p:grpSpPr>
          <a:xfrm rot="0">
            <a:off x="15442821" y="5143500"/>
            <a:ext cx="10948548" cy="109485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3986589">
            <a:off x="6975907" y="5850418"/>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a:grpSpLocks noChangeAspect="true"/>
          </p:cNvGrpSpPr>
          <p:nvPr/>
        </p:nvGrpSpPr>
        <p:grpSpPr>
          <a:xfrm rot="0">
            <a:off x="9642311" y="2833087"/>
            <a:ext cx="8451810" cy="6268425"/>
            <a:chOff x="0" y="0"/>
            <a:chExt cx="13716000" cy="10172700"/>
          </a:xfrm>
        </p:grpSpPr>
        <p:sp>
          <p:nvSpPr>
            <p:cNvPr name="Freeform 11" id="11"/>
            <p:cNvSpPr/>
            <p:nvPr/>
          </p:nvSpPr>
          <p:spPr>
            <a:xfrm flipH="true" flipV="false" rot="0">
              <a:off x="0" y="0"/>
              <a:ext cx="13716000" cy="10172700"/>
            </a:xfrm>
            <a:custGeom>
              <a:avLst/>
              <a:gdLst/>
              <a:ahLst/>
              <a:cxnLst/>
              <a:rect r="r" b="b" t="t" l="l"/>
              <a:pathLst>
                <a:path h="10172700" w="13716000">
                  <a:moveTo>
                    <a:pt x="13716000" y="0"/>
                  </a:moveTo>
                  <a:lnTo>
                    <a:pt x="0" y="0"/>
                  </a:lnTo>
                  <a:lnTo>
                    <a:pt x="0" y="10172700"/>
                  </a:lnTo>
                  <a:lnTo>
                    <a:pt x="13716000" y="10172700"/>
                  </a:lnTo>
                  <a:close/>
                </a:path>
              </a:pathLst>
            </a:custGeom>
            <a:blipFill>
              <a:blip r:embed="rId4"/>
              <a:stretch>
                <a:fillRect l="0" t="-393" r="0" b="-393"/>
              </a:stretch>
            </a:blipFill>
          </p:spPr>
        </p:sp>
        <p:sp>
          <p:nvSpPr>
            <p:cNvPr name="Freeform 12" id="12"/>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5"/>
              <a:stretch>
                <a:fillRect l="-2782" t="0" r="-2782" b="0"/>
              </a:stretch>
            </a:blipFill>
          </p:spPr>
        </p:sp>
      </p:grpSp>
      <p:sp>
        <p:nvSpPr>
          <p:cNvPr name="TextBox 13" id="13"/>
          <p:cNvSpPr txBox="true"/>
          <p:nvPr/>
        </p:nvSpPr>
        <p:spPr>
          <a:xfrm rot="0">
            <a:off x="1028700" y="2709262"/>
            <a:ext cx="5695950" cy="1111250"/>
          </a:xfrm>
          <a:prstGeom prst="rect">
            <a:avLst/>
          </a:prstGeom>
        </p:spPr>
        <p:txBody>
          <a:bodyPr anchor="t" rtlCol="false" tIns="0" lIns="0" bIns="0" rIns="0">
            <a:spAutoFit/>
          </a:bodyPr>
          <a:lstStyle/>
          <a:p>
            <a:pPr algn="l">
              <a:lnSpc>
                <a:spcPts val="9100"/>
              </a:lnSpc>
              <a:spcBef>
                <a:spcPct val="0"/>
              </a:spcBef>
            </a:pPr>
            <a:r>
              <a:rPr lang="en-US" b="true" sz="6500">
                <a:solidFill>
                  <a:srgbClr val="223C5D"/>
                </a:solidFill>
                <a:latin typeface="Open Sauce Bold"/>
                <a:ea typeface="Open Sauce Bold"/>
                <a:cs typeface="Open Sauce Bold"/>
                <a:sym typeface="Open Sauce Bold"/>
              </a:rPr>
              <a:t>Seam Carving</a:t>
            </a:r>
          </a:p>
        </p:txBody>
      </p:sp>
      <p:sp>
        <p:nvSpPr>
          <p:cNvPr name="TextBox 14" id="14"/>
          <p:cNvSpPr txBox="true"/>
          <p:nvPr/>
        </p:nvSpPr>
        <p:spPr>
          <a:xfrm rot="0">
            <a:off x="1028700" y="4185382"/>
            <a:ext cx="6963546" cy="3256272"/>
          </a:xfrm>
          <a:prstGeom prst="rect">
            <a:avLst/>
          </a:prstGeom>
        </p:spPr>
        <p:txBody>
          <a:bodyPr anchor="t" rtlCol="false" tIns="0" lIns="0" bIns="0" rIns="0">
            <a:spAutoFit/>
          </a:bodyPr>
          <a:lstStyle/>
          <a:p>
            <a:pPr algn="l">
              <a:lnSpc>
                <a:spcPts val="3745"/>
              </a:lnSpc>
              <a:spcBef>
                <a:spcPct val="0"/>
              </a:spcBef>
            </a:pPr>
            <a:r>
              <a:rPr lang="en-US" sz="2675">
                <a:solidFill>
                  <a:srgbClr val="223C5D"/>
                </a:solidFill>
                <a:latin typeface="Canva Sans"/>
                <a:ea typeface="Canva Sans"/>
                <a:cs typeface="Canva Sans"/>
                <a:sym typeface="Canva Sans"/>
              </a:rPr>
              <a:t>I</a:t>
            </a:r>
            <a:r>
              <a:rPr lang="en-US" sz="2675">
                <a:solidFill>
                  <a:srgbClr val="223C5D"/>
                </a:solidFill>
                <a:latin typeface="Canva Sans"/>
                <a:ea typeface="Canva Sans"/>
                <a:cs typeface="Canva Sans"/>
                <a:sym typeface="Canva Sans"/>
              </a:rPr>
              <a:t>ntelligently resizes images by removing or adding pixels along calculated low-energy paths (seams). This energy-based approach preserves important visual content while adapting images to different sizes and aspect ratios, outperforming traditional resizing methods.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2645573" y="-2652330"/>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3853424" y="6318585"/>
            <a:ext cx="10948548" cy="109485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p:cNvSpPr/>
          <p:nvPr/>
        </p:nvSpPr>
        <p:spPr>
          <a:xfrm flipH="false" flipV="false" rot="-3986589">
            <a:off x="13900629" y="3649548"/>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822889"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969568" y="3375739"/>
            <a:ext cx="12348865" cy="1324261"/>
          </a:xfrm>
          <a:prstGeom prst="rect">
            <a:avLst/>
          </a:prstGeom>
        </p:spPr>
        <p:txBody>
          <a:bodyPr anchor="t" rtlCol="false" tIns="0" lIns="0" bIns="0" rIns="0">
            <a:spAutoFit/>
          </a:bodyPr>
          <a:lstStyle/>
          <a:p>
            <a:pPr algn="ctr">
              <a:lnSpc>
                <a:spcPts val="10695"/>
              </a:lnSpc>
              <a:spcBef>
                <a:spcPct val="0"/>
              </a:spcBef>
            </a:pPr>
            <a:r>
              <a:rPr lang="en-US" b="true" sz="8227">
                <a:solidFill>
                  <a:srgbClr val="FFFFFF"/>
                </a:solidFill>
                <a:latin typeface="Open Sauce Bold"/>
                <a:ea typeface="Open Sauce Bold"/>
                <a:cs typeface="Open Sauce Bold"/>
                <a:sym typeface="Open Sauce Bold"/>
              </a:rPr>
              <a:t>System Implementation</a:t>
            </a:r>
          </a:p>
        </p:txBody>
      </p:sp>
      <p:sp>
        <p:nvSpPr>
          <p:cNvPr name="Freeform 11" id="11"/>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6">
              <a:alphaModFix amt="28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70706" y="-3368517"/>
            <a:ext cx="4959890" cy="49598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3853424" y="6318585"/>
            <a:ext cx="10948548" cy="109485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028700" y="1028700"/>
            <a:ext cx="16230600" cy="8229600"/>
            <a:chOff x="0" y="0"/>
            <a:chExt cx="4274726" cy="2167467"/>
          </a:xfrm>
        </p:grpSpPr>
        <p:sp>
          <p:nvSpPr>
            <p:cNvPr name="Freeform 11" id="11"/>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12" id="12"/>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grpSp>
        <p:nvGrpSpPr>
          <p:cNvPr name="Group 13" id="13"/>
          <p:cNvGrpSpPr/>
          <p:nvPr/>
        </p:nvGrpSpPr>
        <p:grpSpPr>
          <a:xfrm rot="0">
            <a:off x="0" y="411326"/>
            <a:ext cx="8149692" cy="1543050"/>
            <a:chOff x="0" y="0"/>
            <a:chExt cx="2146421" cy="406400"/>
          </a:xfrm>
        </p:grpSpPr>
        <p:sp>
          <p:nvSpPr>
            <p:cNvPr name="Freeform 14" id="14"/>
            <p:cNvSpPr/>
            <p:nvPr/>
          </p:nvSpPr>
          <p:spPr>
            <a:xfrm flipH="false" flipV="false" rot="0">
              <a:off x="0" y="0"/>
              <a:ext cx="2146421" cy="406400"/>
            </a:xfrm>
            <a:custGeom>
              <a:avLst/>
              <a:gdLst/>
              <a:ahLst/>
              <a:cxnLst/>
              <a:rect r="r" b="b" t="t" l="l"/>
              <a:pathLst>
                <a:path h="406400" w="2146421">
                  <a:moveTo>
                    <a:pt x="1943221" y="0"/>
                  </a:moveTo>
                  <a:lnTo>
                    <a:pt x="0" y="0"/>
                  </a:lnTo>
                  <a:lnTo>
                    <a:pt x="0" y="406400"/>
                  </a:lnTo>
                  <a:lnTo>
                    <a:pt x="1943221" y="406400"/>
                  </a:lnTo>
                  <a:lnTo>
                    <a:pt x="2146421" y="203200"/>
                  </a:lnTo>
                  <a:lnTo>
                    <a:pt x="1943221" y="0"/>
                  </a:lnTo>
                  <a:close/>
                </a:path>
              </a:pathLst>
            </a:custGeom>
            <a:solidFill>
              <a:srgbClr val="FFFFFF"/>
            </a:solidFill>
          </p:spPr>
        </p:sp>
        <p:sp>
          <p:nvSpPr>
            <p:cNvPr name="TextBox 15" id="15"/>
            <p:cNvSpPr txBox="true"/>
            <p:nvPr/>
          </p:nvSpPr>
          <p:spPr>
            <a:xfrm>
              <a:off x="0" y="-38100"/>
              <a:ext cx="2032121" cy="444500"/>
            </a:xfrm>
            <a:prstGeom prst="rect">
              <a:avLst/>
            </a:prstGeom>
          </p:spPr>
          <p:txBody>
            <a:bodyPr anchor="ctr" rtlCol="false" tIns="50800" lIns="50800" bIns="50800" rIns="50800"/>
            <a:lstStyle/>
            <a:p>
              <a:pPr algn="ctr">
                <a:lnSpc>
                  <a:spcPts val="3454"/>
                </a:lnSpc>
              </a:pPr>
            </a:p>
          </p:txBody>
        </p:sp>
      </p:grpSp>
      <p:sp>
        <p:nvSpPr>
          <p:cNvPr name="TextBox 16" id="16"/>
          <p:cNvSpPr txBox="true"/>
          <p:nvPr/>
        </p:nvSpPr>
        <p:spPr>
          <a:xfrm rot="0">
            <a:off x="251506" y="699298"/>
            <a:ext cx="6550223"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Open Sauce Bold"/>
                <a:ea typeface="Open Sauce Bold"/>
                <a:cs typeface="Open Sauce Bold"/>
                <a:sym typeface="Open Sauce Bold"/>
              </a:rPr>
              <a:t>Feature Extraction</a:t>
            </a:r>
          </a:p>
        </p:txBody>
      </p:sp>
      <p:sp>
        <p:nvSpPr>
          <p:cNvPr name="TextBox 17" id="17"/>
          <p:cNvSpPr txBox="true"/>
          <p:nvPr/>
        </p:nvSpPr>
        <p:spPr>
          <a:xfrm rot="0">
            <a:off x="2189184" y="2038843"/>
            <a:ext cx="9408914" cy="6439818"/>
          </a:xfrm>
          <a:prstGeom prst="rect">
            <a:avLst/>
          </a:prstGeom>
        </p:spPr>
        <p:txBody>
          <a:bodyPr anchor="t" rtlCol="false" tIns="0" lIns="0" bIns="0" rIns="0">
            <a:spAutoFit/>
          </a:bodyPr>
          <a:lstStyle/>
          <a:p>
            <a:pPr algn="l" marL="1117555" indent="-558777" lvl="1">
              <a:lnSpc>
                <a:spcPts val="10404"/>
              </a:lnSpc>
              <a:buFont typeface="Arial"/>
              <a:buChar char="•"/>
            </a:pPr>
            <a:r>
              <a:rPr lang="en-US" sz="5176">
                <a:solidFill>
                  <a:srgbClr val="223C5D"/>
                </a:solidFill>
                <a:latin typeface="Canva Sans"/>
                <a:ea typeface="Canva Sans"/>
                <a:cs typeface="Canva Sans"/>
                <a:sym typeface="Canva Sans"/>
              </a:rPr>
              <a:t>Depth Estimation</a:t>
            </a:r>
          </a:p>
          <a:p>
            <a:pPr algn="l" marL="1117555" indent="-558777" lvl="1">
              <a:lnSpc>
                <a:spcPts val="10404"/>
              </a:lnSpc>
              <a:buFont typeface="Arial"/>
              <a:buChar char="•"/>
            </a:pPr>
            <a:r>
              <a:rPr lang="en-US" sz="5176">
                <a:solidFill>
                  <a:srgbClr val="223C5D"/>
                </a:solidFill>
                <a:latin typeface="Canva Sans"/>
                <a:ea typeface="Canva Sans"/>
                <a:cs typeface="Canva Sans"/>
                <a:sym typeface="Canva Sans"/>
              </a:rPr>
              <a:t>Saliency Detection</a:t>
            </a:r>
          </a:p>
          <a:p>
            <a:pPr algn="l" marL="1117555" indent="-558777" lvl="1">
              <a:lnSpc>
                <a:spcPts val="10404"/>
              </a:lnSpc>
              <a:buFont typeface="Arial"/>
              <a:buChar char="•"/>
            </a:pPr>
            <a:r>
              <a:rPr lang="en-US" sz="5176">
                <a:solidFill>
                  <a:srgbClr val="223C5D"/>
                </a:solidFill>
                <a:latin typeface="Canva Sans"/>
                <a:ea typeface="Canva Sans"/>
                <a:cs typeface="Canva Sans"/>
                <a:sym typeface="Canva Sans"/>
              </a:rPr>
              <a:t>Foreground Segmentation</a:t>
            </a:r>
          </a:p>
          <a:p>
            <a:pPr algn="l" marL="1117555" indent="-558777" lvl="1">
              <a:lnSpc>
                <a:spcPts val="10404"/>
              </a:lnSpc>
              <a:buFont typeface="Arial"/>
              <a:buChar char="•"/>
            </a:pPr>
            <a:r>
              <a:rPr lang="en-US" sz="5176">
                <a:solidFill>
                  <a:srgbClr val="223C5D"/>
                </a:solidFill>
                <a:latin typeface="Canva Sans"/>
                <a:ea typeface="Canva Sans"/>
                <a:cs typeface="Canva Sans"/>
                <a:sym typeface="Canva Sans"/>
              </a:rPr>
              <a:t>Edge Detection</a:t>
            </a:r>
          </a:p>
          <a:p>
            <a:pPr algn="l" marL="1117555" indent="-558777" lvl="1">
              <a:lnSpc>
                <a:spcPts val="10404"/>
              </a:lnSpc>
              <a:buFont typeface="Arial"/>
              <a:buChar char="•"/>
            </a:pPr>
            <a:r>
              <a:rPr lang="en-US" sz="5176">
                <a:solidFill>
                  <a:srgbClr val="223C5D"/>
                </a:solidFill>
                <a:latin typeface="Canva Sans"/>
                <a:ea typeface="Canva Sans"/>
                <a:cs typeface="Canva Sans"/>
                <a:sym typeface="Canva Sans"/>
              </a:rPr>
              <a:t>Multi-Scale Image Fusion</a:t>
            </a:r>
          </a:p>
        </p:txBody>
      </p:sp>
      <p:sp>
        <p:nvSpPr>
          <p:cNvPr name="Freeform 18" id="18"/>
          <p:cNvSpPr/>
          <p:nvPr/>
        </p:nvSpPr>
        <p:spPr>
          <a:xfrm flipH="false" flipV="false" rot="0">
            <a:off x="14075674" y="1331730"/>
            <a:ext cx="2657630" cy="2842385"/>
          </a:xfrm>
          <a:custGeom>
            <a:avLst/>
            <a:gdLst/>
            <a:ahLst/>
            <a:cxnLst/>
            <a:rect r="r" b="b" t="t" l="l"/>
            <a:pathLst>
              <a:path h="2842385" w="2657630">
                <a:moveTo>
                  <a:pt x="0" y="0"/>
                </a:moveTo>
                <a:lnTo>
                  <a:pt x="2657629" y="0"/>
                </a:lnTo>
                <a:lnTo>
                  <a:pt x="2657629" y="2842384"/>
                </a:lnTo>
                <a:lnTo>
                  <a:pt x="0" y="2842384"/>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13853424" y="6318585"/>
            <a:ext cx="10948548" cy="109485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sp>
        <p:nvSpPr>
          <p:cNvPr name="TextBox 10" id="10"/>
          <p:cNvSpPr txBox="true"/>
          <p:nvPr/>
        </p:nvSpPr>
        <p:spPr>
          <a:xfrm rot="0">
            <a:off x="2718585" y="2264026"/>
            <a:ext cx="12850830" cy="2204720"/>
          </a:xfrm>
          <a:prstGeom prst="rect">
            <a:avLst/>
          </a:prstGeom>
        </p:spPr>
        <p:txBody>
          <a:bodyPr anchor="t" rtlCol="false" tIns="0" lIns="0" bIns="0" rIns="0">
            <a:spAutoFit/>
          </a:bodyPr>
          <a:lstStyle/>
          <a:p>
            <a:pPr algn="just">
              <a:lnSpc>
                <a:spcPts val="4419"/>
              </a:lnSpc>
            </a:pPr>
            <a:r>
              <a:rPr lang="en-US" sz="3399">
                <a:solidFill>
                  <a:srgbClr val="223C5D"/>
                </a:solidFill>
                <a:latin typeface="Canva Sans"/>
                <a:ea typeface="Canva Sans"/>
                <a:cs typeface="Canva Sans"/>
                <a:sym typeface="Canva Sans"/>
              </a:rPr>
              <a:t>Depth Maps are representations of a scene that encode the distance of each pixel from the camera or viewer and provide spatial information about a scene.</a:t>
            </a:r>
          </a:p>
          <a:p>
            <a:pPr algn="just">
              <a:lnSpc>
                <a:spcPts val="4419"/>
              </a:lnSpc>
              <a:spcBef>
                <a:spcPct val="0"/>
              </a:spcBef>
            </a:pPr>
          </a:p>
        </p:txBody>
      </p:sp>
      <p:sp>
        <p:nvSpPr>
          <p:cNvPr name="TextBox 11" id="11"/>
          <p:cNvSpPr txBox="true"/>
          <p:nvPr/>
        </p:nvSpPr>
        <p:spPr>
          <a:xfrm rot="0">
            <a:off x="2718585" y="4430646"/>
            <a:ext cx="13458011" cy="4867658"/>
          </a:xfrm>
          <a:prstGeom prst="rect">
            <a:avLst/>
          </a:prstGeom>
        </p:spPr>
        <p:txBody>
          <a:bodyPr anchor="t" rtlCol="false" tIns="0" lIns="0" bIns="0" rIns="0">
            <a:spAutoFit/>
          </a:bodyPr>
          <a:lstStyle/>
          <a:p>
            <a:pPr algn="l">
              <a:lnSpc>
                <a:spcPts val="4835"/>
              </a:lnSpc>
              <a:spcBef>
                <a:spcPct val="0"/>
              </a:spcBef>
            </a:pPr>
            <a:r>
              <a:rPr lang="en-US" sz="3719">
                <a:solidFill>
                  <a:srgbClr val="223C5D"/>
                </a:solidFill>
                <a:latin typeface="Open Sauce"/>
                <a:ea typeface="Open Sauce"/>
                <a:cs typeface="Open Sauce"/>
                <a:sym typeface="Open Sauce"/>
              </a:rPr>
              <a:t>MiDaS (Monocular Depth Sensing.)</a:t>
            </a:r>
            <a:r>
              <a:rPr lang="en-US" sz="3719">
                <a:solidFill>
                  <a:srgbClr val="223C5D"/>
                </a:solidFill>
                <a:latin typeface="Open Sauce"/>
                <a:ea typeface="Open Sauce"/>
                <a:cs typeface="Open Sauce"/>
                <a:sym typeface="Open Sauce"/>
              </a:rPr>
              <a:t>: </a:t>
            </a:r>
          </a:p>
          <a:p>
            <a:pPr algn="just">
              <a:lnSpc>
                <a:spcPts val="4835"/>
              </a:lnSpc>
              <a:spcBef>
                <a:spcPct val="0"/>
              </a:spcBef>
            </a:pPr>
            <a:r>
              <a:rPr lang="en-US" sz="3719">
                <a:solidFill>
                  <a:srgbClr val="223C5D"/>
                </a:solidFill>
                <a:latin typeface="Canva Sans"/>
                <a:ea typeface="Canva Sans"/>
                <a:cs typeface="Canva Sans"/>
                <a:sym typeface="Canva Sans"/>
              </a:rPr>
              <a:t>it is a deep learning model designed for depth estimation from a single RGB image</a:t>
            </a:r>
          </a:p>
          <a:p>
            <a:pPr algn="just">
              <a:lnSpc>
                <a:spcPts val="4835"/>
              </a:lnSpc>
              <a:spcBef>
                <a:spcPct val="0"/>
              </a:spcBef>
            </a:pPr>
            <a:r>
              <a:rPr lang="en-US" sz="3719">
                <a:solidFill>
                  <a:srgbClr val="223C5D"/>
                </a:solidFill>
                <a:latin typeface="Canva Sans"/>
                <a:ea typeface="Canva Sans"/>
                <a:cs typeface="Canva Sans"/>
                <a:sym typeface="Canva Sans"/>
              </a:rPr>
              <a:t>uses encoder-decoder architecture, the encoder part uses pre-trained CNN model to feature extraction decoder part uses this information to indicates the relative distance of the objects in the scene.</a:t>
            </a:r>
          </a:p>
          <a:p>
            <a:pPr algn="just">
              <a:lnSpc>
                <a:spcPts val="4835"/>
              </a:lnSpc>
              <a:spcBef>
                <a:spcPct val="0"/>
              </a:spcBef>
            </a:pPr>
          </a:p>
        </p:txBody>
      </p:sp>
      <p:grpSp>
        <p:nvGrpSpPr>
          <p:cNvPr name="Group 12" id="12"/>
          <p:cNvGrpSpPr/>
          <p:nvPr/>
        </p:nvGrpSpPr>
        <p:grpSpPr>
          <a:xfrm rot="0">
            <a:off x="0" y="411326"/>
            <a:ext cx="8149692" cy="1543050"/>
            <a:chOff x="0" y="0"/>
            <a:chExt cx="2146421" cy="406400"/>
          </a:xfrm>
        </p:grpSpPr>
        <p:sp>
          <p:nvSpPr>
            <p:cNvPr name="Freeform 13" id="13"/>
            <p:cNvSpPr/>
            <p:nvPr/>
          </p:nvSpPr>
          <p:spPr>
            <a:xfrm flipH="false" flipV="false" rot="0">
              <a:off x="0" y="0"/>
              <a:ext cx="2146421" cy="406400"/>
            </a:xfrm>
            <a:custGeom>
              <a:avLst/>
              <a:gdLst/>
              <a:ahLst/>
              <a:cxnLst/>
              <a:rect r="r" b="b" t="t" l="l"/>
              <a:pathLst>
                <a:path h="406400" w="2146421">
                  <a:moveTo>
                    <a:pt x="1943221" y="0"/>
                  </a:moveTo>
                  <a:lnTo>
                    <a:pt x="0" y="0"/>
                  </a:lnTo>
                  <a:lnTo>
                    <a:pt x="0" y="406400"/>
                  </a:lnTo>
                  <a:lnTo>
                    <a:pt x="1943221" y="406400"/>
                  </a:lnTo>
                  <a:lnTo>
                    <a:pt x="2146421" y="203200"/>
                  </a:lnTo>
                  <a:lnTo>
                    <a:pt x="1943221" y="0"/>
                  </a:lnTo>
                  <a:close/>
                </a:path>
              </a:pathLst>
            </a:custGeom>
            <a:solidFill>
              <a:srgbClr val="FFFFFF"/>
            </a:solidFill>
          </p:spPr>
        </p:sp>
        <p:sp>
          <p:nvSpPr>
            <p:cNvPr name="TextBox 14" id="14"/>
            <p:cNvSpPr txBox="true"/>
            <p:nvPr/>
          </p:nvSpPr>
          <p:spPr>
            <a:xfrm>
              <a:off x="0" y="-38100"/>
              <a:ext cx="2032121" cy="444500"/>
            </a:xfrm>
            <a:prstGeom prst="rect">
              <a:avLst/>
            </a:prstGeom>
          </p:spPr>
          <p:txBody>
            <a:bodyPr anchor="ctr" rtlCol="false" tIns="50800" lIns="50800" bIns="50800" rIns="50800"/>
            <a:lstStyle/>
            <a:p>
              <a:pPr algn="ctr">
                <a:lnSpc>
                  <a:spcPts val="3454"/>
                </a:lnSpc>
              </a:pPr>
            </a:p>
          </p:txBody>
        </p:sp>
      </p:grpSp>
      <p:sp>
        <p:nvSpPr>
          <p:cNvPr name="TextBox 15" id="15"/>
          <p:cNvSpPr txBox="true"/>
          <p:nvPr/>
        </p:nvSpPr>
        <p:spPr>
          <a:xfrm rot="0">
            <a:off x="505332" y="681419"/>
            <a:ext cx="6042571"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Open Sauce Bold"/>
                <a:ea typeface="Open Sauce Bold"/>
                <a:cs typeface="Open Sauce Bold"/>
                <a:sym typeface="Open Sauce Bold"/>
              </a:rPr>
              <a:t>Depth Estimation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416119" y="1411008"/>
            <a:ext cx="3145217" cy="2816360"/>
            <a:chOff x="0" y="0"/>
            <a:chExt cx="862412" cy="772240"/>
          </a:xfrm>
        </p:grpSpPr>
        <p:sp>
          <p:nvSpPr>
            <p:cNvPr name="Freeform 5" id="5"/>
            <p:cNvSpPr/>
            <p:nvPr/>
          </p:nvSpPr>
          <p:spPr>
            <a:xfrm flipH="false" flipV="false" rot="0">
              <a:off x="0" y="0"/>
              <a:ext cx="862412" cy="772240"/>
            </a:xfrm>
            <a:custGeom>
              <a:avLst/>
              <a:gdLst/>
              <a:ahLst/>
              <a:cxnLst/>
              <a:rect r="r" b="b" t="t" l="l"/>
              <a:pathLst>
                <a:path h="772240" w="862412">
                  <a:moveTo>
                    <a:pt x="0" y="0"/>
                  </a:moveTo>
                  <a:lnTo>
                    <a:pt x="862412" y="0"/>
                  </a:lnTo>
                  <a:lnTo>
                    <a:pt x="862412" y="772240"/>
                  </a:lnTo>
                  <a:lnTo>
                    <a:pt x="0" y="772240"/>
                  </a:lnTo>
                  <a:close/>
                </a:path>
              </a:pathLst>
            </a:custGeom>
            <a:solidFill>
              <a:srgbClr val="7A96A4"/>
            </a:solidFill>
            <a:ln cap="sq">
              <a:noFill/>
              <a:prstDash val="solid"/>
              <a:miter/>
            </a:ln>
          </p:spPr>
        </p:sp>
        <p:sp>
          <p:nvSpPr>
            <p:cNvPr name="TextBox 6" id="6"/>
            <p:cNvSpPr txBox="true"/>
            <p:nvPr/>
          </p:nvSpPr>
          <p:spPr>
            <a:xfrm>
              <a:off x="0" y="-38100"/>
              <a:ext cx="862412" cy="810340"/>
            </a:xfrm>
            <a:prstGeom prst="rect">
              <a:avLst/>
            </a:prstGeom>
          </p:spPr>
          <p:txBody>
            <a:bodyPr anchor="ctr" rtlCol="false" tIns="50800" lIns="50800" bIns="50800" rIns="50800"/>
            <a:lstStyle/>
            <a:p>
              <a:pPr algn="ctr">
                <a:lnSpc>
                  <a:spcPts val="3360"/>
                </a:lnSpc>
              </a:pPr>
            </a:p>
          </p:txBody>
        </p:sp>
      </p:grpSp>
      <p:grpSp>
        <p:nvGrpSpPr>
          <p:cNvPr name="Group 7" id="7"/>
          <p:cNvGrpSpPr>
            <a:grpSpLocks noChangeAspect="true"/>
          </p:cNvGrpSpPr>
          <p:nvPr/>
        </p:nvGrpSpPr>
        <p:grpSpPr>
          <a:xfrm rot="0">
            <a:off x="3603406" y="245520"/>
            <a:ext cx="2706695" cy="2696122"/>
            <a:chOff x="0" y="0"/>
            <a:chExt cx="6502400" cy="6477000"/>
          </a:xfrm>
        </p:grpSpPr>
        <p:sp>
          <p:nvSpPr>
            <p:cNvPr name="Freeform 8" id="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49731" t="-43636" r="-59072" b="-136013"/>
              </a:stretch>
            </a:blipFill>
          </p:spPr>
        </p:sp>
        <p:sp>
          <p:nvSpPr>
            <p:cNvPr name="Freeform 9" id="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A96A4"/>
            </a:solidFill>
          </p:spPr>
        </p:sp>
      </p:grpSp>
      <p:grpSp>
        <p:nvGrpSpPr>
          <p:cNvPr name="Group 10" id="10"/>
          <p:cNvGrpSpPr/>
          <p:nvPr/>
        </p:nvGrpSpPr>
        <p:grpSpPr>
          <a:xfrm rot="0">
            <a:off x="7571796" y="1411008"/>
            <a:ext cx="3145217" cy="2816360"/>
            <a:chOff x="0" y="0"/>
            <a:chExt cx="862412" cy="772240"/>
          </a:xfrm>
        </p:grpSpPr>
        <p:sp>
          <p:nvSpPr>
            <p:cNvPr name="Freeform 11" id="11"/>
            <p:cNvSpPr/>
            <p:nvPr/>
          </p:nvSpPr>
          <p:spPr>
            <a:xfrm flipH="false" flipV="false" rot="0">
              <a:off x="0" y="0"/>
              <a:ext cx="862412" cy="772240"/>
            </a:xfrm>
            <a:custGeom>
              <a:avLst/>
              <a:gdLst/>
              <a:ahLst/>
              <a:cxnLst/>
              <a:rect r="r" b="b" t="t" l="l"/>
              <a:pathLst>
                <a:path h="772240" w="862412">
                  <a:moveTo>
                    <a:pt x="0" y="0"/>
                  </a:moveTo>
                  <a:lnTo>
                    <a:pt x="862412" y="0"/>
                  </a:lnTo>
                  <a:lnTo>
                    <a:pt x="862412" y="772240"/>
                  </a:lnTo>
                  <a:lnTo>
                    <a:pt x="0" y="772240"/>
                  </a:lnTo>
                  <a:close/>
                </a:path>
              </a:pathLst>
            </a:custGeom>
            <a:solidFill>
              <a:srgbClr val="7A96A4"/>
            </a:solidFill>
            <a:ln cap="sq">
              <a:noFill/>
              <a:prstDash val="solid"/>
              <a:miter/>
            </a:ln>
          </p:spPr>
        </p:sp>
        <p:sp>
          <p:nvSpPr>
            <p:cNvPr name="TextBox 12" id="12"/>
            <p:cNvSpPr txBox="true"/>
            <p:nvPr/>
          </p:nvSpPr>
          <p:spPr>
            <a:xfrm>
              <a:off x="0" y="-38100"/>
              <a:ext cx="862412" cy="810340"/>
            </a:xfrm>
            <a:prstGeom prst="rect">
              <a:avLst/>
            </a:prstGeom>
          </p:spPr>
          <p:txBody>
            <a:bodyPr anchor="ctr" rtlCol="false" tIns="50800" lIns="50800" bIns="50800" rIns="50800"/>
            <a:lstStyle/>
            <a:p>
              <a:pPr algn="ctr">
                <a:lnSpc>
                  <a:spcPts val="3360"/>
                </a:lnSpc>
              </a:pPr>
            </a:p>
          </p:txBody>
        </p:sp>
      </p:grpSp>
      <p:grpSp>
        <p:nvGrpSpPr>
          <p:cNvPr name="Group 13" id="13"/>
          <p:cNvGrpSpPr>
            <a:grpSpLocks noChangeAspect="true"/>
          </p:cNvGrpSpPr>
          <p:nvPr/>
        </p:nvGrpSpPr>
        <p:grpSpPr>
          <a:xfrm rot="0">
            <a:off x="7759084" y="245520"/>
            <a:ext cx="2706695" cy="2696122"/>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10288" r="223" b="-17320"/>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A96A4"/>
            </a:solidFill>
          </p:spPr>
        </p:sp>
      </p:grpSp>
      <p:grpSp>
        <p:nvGrpSpPr>
          <p:cNvPr name="Group 16" id="16"/>
          <p:cNvGrpSpPr/>
          <p:nvPr/>
        </p:nvGrpSpPr>
        <p:grpSpPr>
          <a:xfrm rot="0">
            <a:off x="11726664" y="1411008"/>
            <a:ext cx="3145217" cy="2816360"/>
            <a:chOff x="0" y="0"/>
            <a:chExt cx="862412" cy="772240"/>
          </a:xfrm>
        </p:grpSpPr>
        <p:sp>
          <p:nvSpPr>
            <p:cNvPr name="Freeform 17" id="17"/>
            <p:cNvSpPr/>
            <p:nvPr/>
          </p:nvSpPr>
          <p:spPr>
            <a:xfrm flipH="false" flipV="false" rot="0">
              <a:off x="0" y="0"/>
              <a:ext cx="862412" cy="772240"/>
            </a:xfrm>
            <a:custGeom>
              <a:avLst/>
              <a:gdLst/>
              <a:ahLst/>
              <a:cxnLst/>
              <a:rect r="r" b="b" t="t" l="l"/>
              <a:pathLst>
                <a:path h="772240" w="862412">
                  <a:moveTo>
                    <a:pt x="0" y="0"/>
                  </a:moveTo>
                  <a:lnTo>
                    <a:pt x="862412" y="0"/>
                  </a:lnTo>
                  <a:lnTo>
                    <a:pt x="862412" y="772240"/>
                  </a:lnTo>
                  <a:lnTo>
                    <a:pt x="0" y="772240"/>
                  </a:lnTo>
                  <a:close/>
                </a:path>
              </a:pathLst>
            </a:custGeom>
            <a:solidFill>
              <a:srgbClr val="7A96A4"/>
            </a:solidFill>
            <a:ln cap="sq">
              <a:noFill/>
              <a:prstDash val="solid"/>
              <a:miter/>
            </a:ln>
          </p:spPr>
        </p:sp>
        <p:sp>
          <p:nvSpPr>
            <p:cNvPr name="TextBox 18" id="18"/>
            <p:cNvSpPr txBox="true"/>
            <p:nvPr/>
          </p:nvSpPr>
          <p:spPr>
            <a:xfrm>
              <a:off x="0" y="-38100"/>
              <a:ext cx="862412" cy="810340"/>
            </a:xfrm>
            <a:prstGeom prst="rect">
              <a:avLst/>
            </a:prstGeom>
          </p:spPr>
          <p:txBody>
            <a:bodyPr anchor="ctr" rtlCol="false" tIns="50800" lIns="50800" bIns="50800" rIns="50800"/>
            <a:lstStyle/>
            <a:p>
              <a:pPr algn="ctr">
                <a:lnSpc>
                  <a:spcPts val="3360"/>
                </a:lnSpc>
              </a:pPr>
            </a:p>
          </p:txBody>
        </p:sp>
      </p:grpSp>
      <p:grpSp>
        <p:nvGrpSpPr>
          <p:cNvPr name="Group 19" id="19"/>
          <p:cNvGrpSpPr>
            <a:grpSpLocks noChangeAspect="true"/>
          </p:cNvGrpSpPr>
          <p:nvPr/>
        </p:nvGrpSpPr>
        <p:grpSpPr>
          <a:xfrm rot="0">
            <a:off x="11913951" y="245520"/>
            <a:ext cx="2706695" cy="2696122"/>
            <a:chOff x="0" y="0"/>
            <a:chExt cx="6502400" cy="6477000"/>
          </a:xfrm>
        </p:grpSpPr>
        <p:sp>
          <p:nvSpPr>
            <p:cNvPr name="Freeform 20" id="2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2464" t="-56777" r="-5169" b="-20785"/>
              </a:stretch>
            </a:blipFill>
          </p:spPr>
        </p:sp>
        <p:sp>
          <p:nvSpPr>
            <p:cNvPr name="Freeform 21" id="2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A96A4"/>
            </a:solidFill>
          </p:spPr>
        </p:sp>
      </p:grpSp>
      <p:grpSp>
        <p:nvGrpSpPr>
          <p:cNvPr name="Group 22" id="22"/>
          <p:cNvGrpSpPr/>
          <p:nvPr/>
        </p:nvGrpSpPr>
        <p:grpSpPr>
          <a:xfrm rot="0">
            <a:off x="3384550" y="7125108"/>
            <a:ext cx="3145217" cy="2816360"/>
            <a:chOff x="0" y="0"/>
            <a:chExt cx="862412" cy="772240"/>
          </a:xfrm>
        </p:grpSpPr>
        <p:sp>
          <p:nvSpPr>
            <p:cNvPr name="Freeform 23" id="23"/>
            <p:cNvSpPr/>
            <p:nvPr/>
          </p:nvSpPr>
          <p:spPr>
            <a:xfrm flipH="false" flipV="false" rot="0">
              <a:off x="0" y="0"/>
              <a:ext cx="862412" cy="772240"/>
            </a:xfrm>
            <a:custGeom>
              <a:avLst/>
              <a:gdLst/>
              <a:ahLst/>
              <a:cxnLst/>
              <a:rect r="r" b="b" t="t" l="l"/>
              <a:pathLst>
                <a:path h="772240" w="862412">
                  <a:moveTo>
                    <a:pt x="0" y="0"/>
                  </a:moveTo>
                  <a:lnTo>
                    <a:pt x="862412" y="0"/>
                  </a:lnTo>
                  <a:lnTo>
                    <a:pt x="862412" y="772240"/>
                  </a:lnTo>
                  <a:lnTo>
                    <a:pt x="0" y="772240"/>
                  </a:lnTo>
                  <a:close/>
                </a:path>
              </a:pathLst>
            </a:custGeom>
            <a:solidFill>
              <a:srgbClr val="7A96A4"/>
            </a:solidFill>
            <a:ln cap="sq">
              <a:noFill/>
              <a:prstDash val="solid"/>
              <a:miter/>
            </a:ln>
          </p:spPr>
        </p:sp>
        <p:sp>
          <p:nvSpPr>
            <p:cNvPr name="TextBox 24" id="24"/>
            <p:cNvSpPr txBox="true"/>
            <p:nvPr/>
          </p:nvSpPr>
          <p:spPr>
            <a:xfrm>
              <a:off x="0" y="-38100"/>
              <a:ext cx="862412" cy="810340"/>
            </a:xfrm>
            <a:prstGeom prst="rect">
              <a:avLst/>
            </a:prstGeom>
          </p:spPr>
          <p:txBody>
            <a:bodyPr anchor="ctr" rtlCol="false" tIns="50800" lIns="50800" bIns="50800" rIns="50800"/>
            <a:lstStyle/>
            <a:p>
              <a:pPr algn="ctr">
                <a:lnSpc>
                  <a:spcPts val="3360"/>
                </a:lnSpc>
              </a:pPr>
            </a:p>
          </p:txBody>
        </p:sp>
      </p:grpSp>
      <p:grpSp>
        <p:nvGrpSpPr>
          <p:cNvPr name="Group 25" id="25"/>
          <p:cNvGrpSpPr>
            <a:grpSpLocks noChangeAspect="true"/>
          </p:cNvGrpSpPr>
          <p:nvPr/>
        </p:nvGrpSpPr>
        <p:grpSpPr>
          <a:xfrm rot="0">
            <a:off x="3571838" y="5959619"/>
            <a:ext cx="2706695" cy="2696122"/>
            <a:chOff x="0" y="0"/>
            <a:chExt cx="6502400" cy="6477000"/>
          </a:xfrm>
        </p:grpSpPr>
        <p:sp>
          <p:nvSpPr>
            <p:cNvPr name="Freeform 26" id="26"/>
            <p:cNvSpPr/>
            <p:nvPr/>
          </p:nvSpPr>
          <p:spPr>
            <a:xfrm flipH="false" flipV="false" rot="71999">
              <a:off x="-34808" y="96478"/>
              <a:ext cx="6565692" cy="6289657"/>
            </a:xfrm>
            <a:custGeom>
              <a:avLst/>
              <a:gdLst/>
              <a:ahLst/>
              <a:cxnLst/>
              <a:rect r="r" b="b" t="t" l="l"/>
              <a:pathLst>
                <a:path h="6289657" w="6565692">
                  <a:moveTo>
                    <a:pt x="3217566" y="28386"/>
                  </a:moveTo>
                  <a:cubicBezTo>
                    <a:pt x="2100743" y="46784"/>
                    <a:pt x="1079129" y="661340"/>
                    <a:pt x="539564" y="1639348"/>
                  </a:cubicBezTo>
                  <a:cubicBezTo>
                    <a:pt x="0" y="2617357"/>
                    <a:pt x="24967" y="3809309"/>
                    <a:pt x="605014" y="4763865"/>
                  </a:cubicBezTo>
                  <a:cubicBezTo>
                    <a:pt x="1185060" y="5718421"/>
                    <a:pt x="2231513" y="6289657"/>
                    <a:pt x="3348126" y="6261271"/>
                  </a:cubicBezTo>
                  <a:cubicBezTo>
                    <a:pt x="4464948" y="6242873"/>
                    <a:pt x="5486562" y="5628318"/>
                    <a:pt x="6026127" y="4650309"/>
                  </a:cubicBezTo>
                  <a:cubicBezTo>
                    <a:pt x="6565692" y="3672301"/>
                    <a:pt x="6540724" y="2480348"/>
                    <a:pt x="5960678" y="1525792"/>
                  </a:cubicBezTo>
                  <a:cubicBezTo>
                    <a:pt x="5380632" y="571236"/>
                    <a:pt x="4334179" y="0"/>
                    <a:pt x="3217566" y="28386"/>
                  </a:cubicBezTo>
                  <a:close/>
                </a:path>
              </a:pathLst>
            </a:custGeom>
            <a:blipFill>
              <a:blip r:embed="rId7"/>
              <a:stretch>
                <a:fillRect l="-1596" t="-39491" r="-3893" b="-1948"/>
              </a:stretch>
            </a:blipFill>
          </p:spPr>
        </p:sp>
        <p:sp>
          <p:nvSpPr>
            <p:cNvPr name="Freeform 27" id="2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A96A4"/>
            </a:solidFill>
          </p:spPr>
        </p:sp>
      </p:grpSp>
      <p:grpSp>
        <p:nvGrpSpPr>
          <p:cNvPr name="Group 28" id="28"/>
          <p:cNvGrpSpPr/>
          <p:nvPr/>
        </p:nvGrpSpPr>
        <p:grpSpPr>
          <a:xfrm rot="0">
            <a:off x="7540227" y="7125108"/>
            <a:ext cx="3145217" cy="2816360"/>
            <a:chOff x="0" y="0"/>
            <a:chExt cx="862412" cy="772240"/>
          </a:xfrm>
        </p:grpSpPr>
        <p:sp>
          <p:nvSpPr>
            <p:cNvPr name="Freeform 29" id="29"/>
            <p:cNvSpPr/>
            <p:nvPr/>
          </p:nvSpPr>
          <p:spPr>
            <a:xfrm flipH="false" flipV="false" rot="0">
              <a:off x="0" y="0"/>
              <a:ext cx="862412" cy="772240"/>
            </a:xfrm>
            <a:custGeom>
              <a:avLst/>
              <a:gdLst/>
              <a:ahLst/>
              <a:cxnLst/>
              <a:rect r="r" b="b" t="t" l="l"/>
              <a:pathLst>
                <a:path h="772240" w="862412">
                  <a:moveTo>
                    <a:pt x="0" y="0"/>
                  </a:moveTo>
                  <a:lnTo>
                    <a:pt x="862412" y="0"/>
                  </a:lnTo>
                  <a:lnTo>
                    <a:pt x="862412" y="772240"/>
                  </a:lnTo>
                  <a:lnTo>
                    <a:pt x="0" y="772240"/>
                  </a:lnTo>
                  <a:close/>
                </a:path>
              </a:pathLst>
            </a:custGeom>
            <a:solidFill>
              <a:srgbClr val="7A96A4"/>
            </a:solidFill>
            <a:ln cap="sq">
              <a:noFill/>
              <a:prstDash val="solid"/>
              <a:miter/>
            </a:ln>
          </p:spPr>
        </p:sp>
        <p:sp>
          <p:nvSpPr>
            <p:cNvPr name="TextBox 30" id="30"/>
            <p:cNvSpPr txBox="true"/>
            <p:nvPr/>
          </p:nvSpPr>
          <p:spPr>
            <a:xfrm>
              <a:off x="0" y="-38100"/>
              <a:ext cx="862412" cy="810340"/>
            </a:xfrm>
            <a:prstGeom prst="rect">
              <a:avLst/>
            </a:prstGeom>
          </p:spPr>
          <p:txBody>
            <a:bodyPr anchor="ctr" rtlCol="false" tIns="50800" lIns="50800" bIns="50800" rIns="50800"/>
            <a:lstStyle/>
            <a:p>
              <a:pPr algn="ctr">
                <a:lnSpc>
                  <a:spcPts val="3360"/>
                </a:lnSpc>
              </a:pPr>
            </a:p>
          </p:txBody>
        </p:sp>
      </p:grpSp>
      <p:grpSp>
        <p:nvGrpSpPr>
          <p:cNvPr name="Group 31" id="31"/>
          <p:cNvGrpSpPr>
            <a:grpSpLocks noChangeAspect="true"/>
          </p:cNvGrpSpPr>
          <p:nvPr/>
        </p:nvGrpSpPr>
        <p:grpSpPr>
          <a:xfrm rot="0">
            <a:off x="7727515" y="5959619"/>
            <a:ext cx="2706695" cy="2696122"/>
            <a:chOff x="0" y="0"/>
            <a:chExt cx="6502400" cy="6477000"/>
          </a:xfrm>
        </p:grpSpPr>
        <p:sp>
          <p:nvSpPr>
            <p:cNvPr name="Freeform 32" id="3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4652" t="-53662" r="-17158" b="-23085"/>
              </a:stretch>
            </a:blipFill>
          </p:spPr>
        </p:sp>
        <p:sp>
          <p:nvSpPr>
            <p:cNvPr name="Freeform 33" id="3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A96A4"/>
            </a:solidFill>
          </p:spPr>
        </p:sp>
      </p:grpSp>
      <p:grpSp>
        <p:nvGrpSpPr>
          <p:cNvPr name="Group 34" id="34"/>
          <p:cNvGrpSpPr/>
          <p:nvPr/>
        </p:nvGrpSpPr>
        <p:grpSpPr>
          <a:xfrm rot="0">
            <a:off x="11695095" y="7125108"/>
            <a:ext cx="3145217" cy="2816360"/>
            <a:chOff x="0" y="0"/>
            <a:chExt cx="862412" cy="772240"/>
          </a:xfrm>
        </p:grpSpPr>
        <p:sp>
          <p:nvSpPr>
            <p:cNvPr name="Freeform 35" id="35"/>
            <p:cNvSpPr/>
            <p:nvPr/>
          </p:nvSpPr>
          <p:spPr>
            <a:xfrm flipH="false" flipV="false" rot="0">
              <a:off x="0" y="0"/>
              <a:ext cx="862412" cy="772240"/>
            </a:xfrm>
            <a:custGeom>
              <a:avLst/>
              <a:gdLst/>
              <a:ahLst/>
              <a:cxnLst/>
              <a:rect r="r" b="b" t="t" l="l"/>
              <a:pathLst>
                <a:path h="772240" w="862412">
                  <a:moveTo>
                    <a:pt x="0" y="0"/>
                  </a:moveTo>
                  <a:lnTo>
                    <a:pt x="862412" y="0"/>
                  </a:lnTo>
                  <a:lnTo>
                    <a:pt x="862412" y="772240"/>
                  </a:lnTo>
                  <a:lnTo>
                    <a:pt x="0" y="772240"/>
                  </a:lnTo>
                  <a:close/>
                </a:path>
              </a:pathLst>
            </a:custGeom>
            <a:solidFill>
              <a:srgbClr val="7A96A4"/>
            </a:solidFill>
            <a:ln cap="sq">
              <a:noFill/>
              <a:prstDash val="solid"/>
              <a:miter/>
            </a:ln>
          </p:spPr>
        </p:sp>
        <p:sp>
          <p:nvSpPr>
            <p:cNvPr name="TextBox 36" id="36"/>
            <p:cNvSpPr txBox="true"/>
            <p:nvPr/>
          </p:nvSpPr>
          <p:spPr>
            <a:xfrm>
              <a:off x="0" y="-38100"/>
              <a:ext cx="862412" cy="810340"/>
            </a:xfrm>
            <a:prstGeom prst="rect">
              <a:avLst/>
            </a:prstGeom>
          </p:spPr>
          <p:txBody>
            <a:bodyPr anchor="ctr" rtlCol="false" tIns="50800" lIns="50800" bIns="50800" rIns="50800"/>
            <a:lstStyle/>
            <a:p>
              <a:pPr algn="ctr">
                <a:lnSpc>
                  <a:spcPts val="3360"/>
                </a:lnSpc>
              </a:pPr>
            </a:p>
          </p:txBody>
        </p:sp>
      </p:grpSp>
      <p:grpSp>
        <p:nvGrpSpPr>
          <p:cNvPr name="Group 37" id="37"/>
          <p:cNvGrpSpPr>
            <a:grpSpLocks noChangeAspect="true"/>
          </p:cNvGrpSpPr>
          <p:nvPr/>
        </p:nvGrpSpPr>
        <p:grpSpPr>
          <a:xfrm rot="0">
            <a:off x="11882382" y="5959619"/>
            <a:ext cx="2706695" cy="2696122"/>
            <a:chOff x="0" y="0"/>
            <a:chExt cx="6502400" cy="6477000"/>
          </a:xfrm>
        </p:grpSpPr>
        <p:sp>
          <p:nvSpPr>
            <p:cNvPr name="Freeform 38" id="3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11055" r="223" b="-66720"/>
              </a:stretch>
            </a:blipFill>
          </p:spPr>
        </p:sp>
        <p:sp>
          <p:nvSpPr>
            <p:cNvPr name="Freeform 39" id="3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A96A4"/>
            </a:solidFill>
          </p:spPr>
        </p:sp>
      </p:grpSp>
      <p:sp>
        <p:nvSpPr>
          <p:cNvPr name="TextBox 40" id="40"/>
          <p:cNvSpPr txBox="true"/>
          <p:nvPr/>
        </p:nvSpPr>
        <p:spPr>
          <a:xfrm rot="0">
            <a:off x="3288751" y="4365481"/>
            <a:ext cx="11716038" cy="1527810"/>
          </a:xfrm>
          <a:prstGeom prst="rect">
            <a:avLst/>
          </a:prstGeom>
        </p:spPr>
        <p:txBody>
          <a:bodyPr anchor="t" rtlCol="false" tIns="0" lIns="0" bIns="0" rIns="0">
            <a:spAutoFit/>
          </a:bodyPr>
          <a:lstStyle/>
          <a:p>
            <a:pPr algn="ctr" marL="0" indent="0" lvl="0">
              <a:lnSpc>
                <a:spcPts val="12419"/>
              </a:lnSpc>
              <a:spcBef>
                <a:spcPct val="0"/>
              </a:spcBef>
            </a:pPr>
            <a:r>
              <a:rPr lang="en-US" b="true" sz="9000">
                <a:solidFill>
                  <a:srgbClr val="F2F4F5"/>
                </a:solidFill>
                <a:latin typeface="Open Sauce Bold"/>
                <a:ea typeface="Open Sauce Bold"/>
                <a:cs typeface="Open Sauce Bold"/>
                <a:sym typeface="Open Sauce Bold"/>
              </a:rPr>
              <a:t>Our Team</a:t>
            </a:r>
          </a:p>
        </p:txBody>
      </p:sp>
      <p:sp>
        <p:nvSpPr>
          <p:cNvPr name="TextBox 41" id="41"/>
          <p:cNvSpPr txBox="true"/>
          <p:nvPr/>
        </p:nvSpPr>
        <p:spPr>
          <a:xfrm rot="0">
            <a:off x="3860187" y="3148325"/>
            <a:ext cx="2257081" cy="809625"/>
          </a:xfrm>
          <a:prstGeom prst="rect">
            <a:avLst/>
          </a:prstGeom>
        </p:spPr>
        <p:txBody>
          <a:bodyPr anchor="t" rtlCol="false" tIns="0" lIns="0" bIns="0" rIns="0">
            <a:spAutoFit/>
          </a:bodyPr>
          <a:lstStyle/>
          <a:p>
            <a:pPr algn="ctr">
              <a:lnSpc>
                <a:spcPts val="3286"/>
              </a:lnSpc>
            </a:pPr>
            <a:r>
              <a:rPr lang="en-US" b="true" sz="2738">
                <a:solidFill>
                  <a:srgbClr val="FFFFFF"/>
                </a:solidFill>
                <a:latin typeface="Canva Sans Bold"/>
                <a:ea typeface="Canva Sans Bold"/>
                <a:cs typeface="Canva Sans Bold"/>
                <a:sym typeface="Canva Sans Bold"/>
              </a:rPr>
              <a:t>Ahmed Osama</a:t>
            </a:r>
          </a:p>
        </p:txBody>
      </p:sp>
      <p:sp>
        <p:nvSpPr>
          <p:cNvPr name="TextBox 42" id="42"/>
          <p:cNvSpPr txBox="true"/>
          <p:nvPr/>
        </p:nvSpPr>
        <p:spPr>
          <a:xfrm rot="0">
            <a:off x="8039780" y="3148325"/>
            <a:ext cx="2213980" cy="809625"/>
          </a:xfrm>
          <a:prstGeom prst="rect">
            <a:avLst/>
          </a:prstGeom>
        </p:spPr>
        <p:txBody>
          <a:bodyPr anchor="t" rtlCol="false" tIns="0" lIns="0" bIns="0" rIns="0">
            <a:spAutoFit/>
          </a:bodyPr>
          <a:lstStyle/>
          <a:p>
            <a:pPr algn="ctr">
              <a:lnSpc>
                <a:spcPts val="3286"/>
              </a:lnSpc>
            </a:pPr>
            <a:r>
              <a:rPr lang="en-US" b="true" sz="2738">
                <a:solidFill>
                  <a:srgbClr val="FFFFFF"/>
                </a:solidFill>
                <a:latin typeface="Canva Sans Bold"/>
                <a:ea typeface="Canva Sans Bold"/>
                <a:cs typeface="Canva Sans Bold"/>
                <a:sym typeface="Canva Sans Bold"/>
              </a:rPr>
              <a:t>Ahmed Moadamani</a:t>
            </a:r>
          </a:p>
        </p:txBody>
      </p:sp>
      <p:sp>
        <p:nvSpPr>
          <p:cNvPr name="TextBox 43" id="43"/>
          <p:cNvSpPr txBox="true"/>
          <p:nvPr/>
        </p:nvSpPr>
        <p:spPr>
          <a:xfrm rot="0">
            <a:off x="12262685" y="3148325"/>
            <a:ext cx="2009227" cy="809625"/>
          </a:xfrm>
          <a:prstGeom prst="rect">
            <a:avLst/>
          </a:prstGeom>
        </p:spPr>
        <p:txBody>
          <a:bodyPr anchor="t" rtlCol="false" tIns="0" lIns="0" bIns="0" rIns="0">
            <a:spAutoFit/>
          </a:bodyPr>
          <a:lstStyle/>
          <a:p>
            <a:pPr algn="ctr">
              <a:lnSpc>
                <a:spcPts val="3286"/>
              </a:lnSpc>
            </a:pPr>
            <a:r>
              <a:rPr lang="en-US" b="true" sz="2738">
                <a:solidFill>
                  <a:srgbClr val="FFFFFF"/>
                </a:solidFill>
                <a:latin typeface="Canva Sans Bold"/>
                <a:ea typeface="Canva Sans Bold"/>
                <a:cs typeface="Canva Sans Bold"/>
                <a:sym typeface="Canva Sans Bold"/>
              </a:rPr>
              <a:t>Mosaab Thabet</a:t>
            </a:r>
          </a:p>
        </p:txBody>
      </p:sp>
      <p:sp>
        <p:nvSpPr>
          <p:cNvPr name="TextBox 44" id="44"/>
          <p:cNvSpPr txBox="true"/>
          <p:nvPr/>
        </p:nvSpPr>
        <p:spPr>
          <a:xfrm rot="0">
            <a:off x="3828618" y="8862425"/>
            <a:ext cx="2257081" cy="400050"/>
          </a:xfrm>
          <a:prstGeom prst="rect">
            <a:avLst/>
          </a:prstGeom>
        </p:spPr>
        <p:txBody>
          <a:bodyPr anchor="t" rtlCol="false" tIns="0" lIns="0" bIns="0" rIns="0">
            <a:spAutoFit/>
          </a:bodyPr>
          <a:lstStyle/>
          <a:p>
            <a:pPr algn="ctr">
              <a:lnSpc>
                <a:spcPts val="3286"/>
              </a:lnSpc>
            </a:pPr>
            <a:r>
              <a:rPr lang="en-US" b="true" sz="2738">
                <a:solidFill>
                  <a:srgbClr val="FFFFFF"/>
                </a:solidFill>
                <a:latin typeface="Canva Sans Bold"/>
                <a:ea typeface="Canva Sans Bold"/>
                <a:cs typeface="Canva Sans Bold"/>
                <a:sym typeface="Canva Sans Bold"/>
              </a:rPr>
              <a:t>Alaa Mostafa</a:t>
            </a:r>
          </a:p>
        </p:txBody>
      </p:sp>
      <p:sp>
        <p:nvSpPr>
          <p:cNvPr name="TextBox 45" id="45"/>
          <p:cNvSpPr txBox="true"/>
          <p:nvPr/>
        </p:nvSpPr>
        <p:spPr>
          <a:xfrm rot="0">
            <a:off x="7964706" y="8862425"/>
            <a:ext cx="2257081" cy="400050"/>
          </a:xfrm>
          <a:prstGeom prst="rect">
            <a:avLst/>
          </a:prstGeom>
        </p:spPr>
        <p:txBody>
          <a:bodyPr anchor="t" rtlCol="false" tIns="0" lIns="0" bIns="0" rIns="0">
            <a:spAutoFit/>
          </a:bodyPr>
          <a:lstStyle/>
          <a:p>
            <a:pPr algn="ctr">
              <a:lnSpc>
                <a:spcPts val="3286"/>
              </a:lnSpc>
            </a:pPr>
            <a:r>
              <a:rPr lang="en-US" b="true" sz="2738">
                <a:solidFill>
                  <a:srgbClr val="FFFFFF"/>
                </a:solidFill>
                <a:latin typeface="Canva Sans Bold"/>
                <a:ea typeface="Canva Sans Bold"/>
                <a:cs typeface="Canva Sans Bold"/>
                <a:sym typeface="Canva Sans Bold"/>
              </a:rPr>
              <a:t>Amira Yasser</a:t>
            </a:r>
          </a:p>
        </p:txBody>
      </p:sp>
      <p:sp>
        <p:nvSpPr>
          <p:cNvPr name="TextBox 46" id="46"/>
          <p:cNvSpPr txBox="true"/>
          <p:nvPr/>
        </p:nvSpPr>
        <p:spPr>
          <a:xfrm rot="0">
            <a:off x="12138758" y="8865291"/>
            <a:ext cx="2257081" cy="809625"/>
          </a:xfrm>
          <a:prstGeom prst="rect">
            <a:avLst/>
          </a:prstGeom>
        </p:spPr>
        <p:txBody>
          <a:bodyPr anchor="t" rtlCol="false" tIns="0" lIns="0" bIns="0" rIns="0">
            <a:spAutoFit/>
          </a:bodyPr>
          <a:lstStyle/>
          <a:p>
            <a:pPr algn="ctr">
              <a:lnSpc>
                <a:spcPts val="3286"/>
              </a:lnSpc>
            </a:pPr>
            <a:r>
              <a:rPr lang="en-US" b="true" sz="2738">
                <a:solidFill>
                  <a:srgbClr val="FFFFFF"/>
                </a:solidFill>
                <a:latin typeface="Canva Sans Bold"/>
                <a:ea typeface="Canva Sans Bold"/>
                <a:cs typeface="Canva Sans Bold"/>
                <a:sym typeface="Canva Sans Bold"/>
              </a:rPr>
              <a:t>Shahd Ashraf</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13915990" y="6093924"/>
            <a:ext cx="10948548" cy="109485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3986589">
            <a:off x="5272477" y="6751058"/>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708140" y="-3593177"/>
            <a:ext cx="4959890" cy="49598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6576538" y="-6203788"/>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302174" y="1038225"/>
            <a:ext cx="7683652" cy="1303795"/>
          </a:xfrm>
          <a:prstGeom prst="rect">
            <a:avLst/>
          </a:prstGeom>
        </p:spPr>
        <p:txBody>
          <a:bodyPr anchor="t" rtlCol="false" tIns="0" lIns="0" bIns="0" rIns="0">
            <a:spAutoFit/>
          </a:bodyPr>
          <a:lstStyle/>
          <a:p>
            <a:pPr algn="ctr" marL="0" indent="0" lvl="0">
              <a:lnSpc>
                <a:spcPts val="10341"/>
              </a:lnSpc>
            </a:pPr>
            <a:r>
              <a:rPr lang="en-US" b="true" sz="8617">
                <a:solidFill>
                  <a:srgbClr val="FFFFFF"/>
                </a:solidFill>
                <a:latin typeface="Canva Sans Bold"/>
                <a:ea typeface="Canva Sans Bold"/>
                <a:cs typeface="Canva Sans Bold"/>
                <a:sym typeface="Canva Sans Bold"/>
              </a:rPr>
              <a:t>Key Features</a:t>
            </a:r>
          </a:p>
        </p:txBody>
      </p:sp>
      <p:grpSp>
        <p:nvGrpSpPr>
          <p:cNvPr name="Group 11" id="11"/>
          <p:cNvGrpSpPr/>
          <p:nvPr/>
        </p:nvGrpSpPr>
        <p:grpSpPr>
          <a:xfrm rot="0">
            <a:off x="737258" y="3965359"/>
            <a:ext cx="5229845" cy="3530842"/>
            <a:chOff x="0" y="0"/>
            <a:chExt cx="1377408" cy="929934"/>
          </a:xfrm>
        </p:grpSpPr>
        <p:sp>
          <p:nvSpPr>
            <p:cNvPr name="Freeform 12" id="12"/>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2F2F2">
                <a:alpha val="80000"/>
              </a:srgbClr>
            </a:solidFill>
          </p:spPr>
        </p:sp>
        <p:sp>
          <p:nvSpPr>
            <p:cNvPr name="TextBox 13" id="13"/>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grpSp>
        <p:nvGrpSpPr>
          <p:cNvPr name="Group 14" id="14"/>
          <p:cNvGrpSpPr/>
          <p:nvPr/>
        </p:nvGrpSpPr>
        <p:grpSpPr>
          <a:xfrm rot="0">
            <a:off x="6529078" y="5140092"/>
            <a:ext cx="5229845" cy="3530842"/>
            <a:chOff x="0" y="0"/>
            <a:chExt cx="1377408" cy="929934"/>
          </a:xfrm>
        </p:grpSpPr>
        <p:sp>
          <p:nvSpPr>
            <p:cNvPr name="Freeform 15" id="15"/>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2F2F2">
                <a:alpha val="80000"/>
              </a:srgbClr>
            </a:solidFill>
          </p:spPr>
        </p:sp>
        <p:sp>
          <p:nvSpPr>
            <p:cNvPr name="TextBox 16" id="16"/>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grpSp>
        <p:nvGrpSpPr>
          <p:cNvPr name="Group 17" id="17"/>
          <p:cNvGrpSpPr/>
          <p:nvPr/>
        </p:nvGrpSpPr>
        <p:grpSpPr>
          <a:xfrm rot="0">
            <a:off x="12320897" y="3965359"/>
            <a:ext cx="5229845" cy="3530842"/>
            <a:chOff x="0" y="0"/>
            <a:chExt cx="1377408" cy="929934"/>
          </a:xfrm>
        </p:grpSpPr>
        <p:sp>
          <p:nvSpPr>
            <p:cNvPr name="Freeform 18" id="18"/>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2F2F2">
                <a:alpha val="80000"/>
              </a:srgbClr>
            </a:solidFill>
          </p:spPr>
        </p:sp>
        <p:sp>
          <p:nvSpPr>
            <p:cNvPr name="TextBox 19" id="19"/>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sp>
        <p:nvSpPr>
          <p:cNvPr name="TextBox 20" id="20"/>
          <p:cNvSpPr txBox="true"/>
          <p:nvPr/>
        </p:nvSpPr>
        <p:spPr>
          <a:xfrm rot="0">
            <a:off x="12856210" y="4792250"/>
            <a:ext cx="4159218" cy="1970405"/>
          </a:xfrm>
          <a:prstGeom prst="rect">
            <a:avLst/>
          </a:prstGeom>
        </p:spPr>
        <p:txBody>
          <a:bodyPr anchor="t" rtlCol="false" tIns="0" lIns="0" bIns="0" rIns="0">
            <a:spAutoFit/>
          </a:bodyPr>
          <a:lstStyle/>
          <a:p>
            <a:pPr algn="ctr" marL="0" indent="0" lvl="1">
              <a:lnSpc>
                <a:spcPts val="4479"/>
              </a:lnSpc>
              <a:spcBef>
                <a:spcPct val="0"/>
              </a:spcBef>
            </a:pPr>
            <a:r>
              <a:rPr lang="en-US" b="true" sz="3199" strike="noStrike" u="none">
                <a:solidFill>
                  <a:srgbClr val="223C5D"/>
                </a:solidFill>
                <a:latin typeface="Canva Sans Bold"/>
                <a:ea typeface="Canva Sans Bold"/>
                <a:cs typeface="Canva Sans Bold"/>
                <a:sym typeface="Canva Sans Bold"/>
              </a:rPr>
              <a:t>Generalization</a:t>
            </a:r>
          </a:p>
          <a:p>
            <a:pPr algn="just">
              <a:lnSpc>
                <a:spcPts val="3640"/>
              </a:lnSpc>
              <a:spcBef>
                <a:spcPct val="0"/>
              </a:spcBef>
            </a:pPr>
            <a:r>
              <a:rPr lang="en-US" sz="2600" strike="noStrike" u="none">
                <a:solidFill>
                  <a:srgbClr val="223C5D"/>
                </a:solidFill>
                <a:latin typeface="Canva Sans"/>
                <a:ea typeface="Canva Sans"/>
                <a:cs typeface="Canva Sans"/>
                <a:sym typeface="Canva Sans"/>
              </a:rPr>
              <a:t>Excellent, due to diverse training datasets.</a:t>
            </a:r>
          </a:p>
          <a:p>
            <a:pPr algn="just" marL="0" indent="0" lvl="1">
              <a:lnSpc>
                <a:spcPts val="4059"/>
              </a:lnSpc>
              <a:spcBef>
                <a:spcPct val="0"/>
              </a:spcBef>
            </a:pPr>
          </a:p>
        </p:txBody>
      </p:sp>
      <p:sp>
        <p:nvSpPr>
          <p:cNvPr name="TextBox 21" id="21"/>
          <p:cNvSpPr txBox="true"/>
          <p:nvPr/>
        </p:nvSpPr>
        <p:spPr>
          <a:xfrm rot="0">
            <a:off x="6832113" y="6036336"/>
            <a:ext cx="4623774" cy="1459865"/>
          </a:xfrm>
          <a:prstGeom prst="rect">
            <a:avLst/>
          </a:prstGeom>
        </p:spPr>
        <p:txBody>
          <a:bodyPr anchor="t" rtlCol="false" tIns="0" lIns="0" bIns="0" rIns="0">
            <a:spAutoFit/>
          </a:bodyPr>
          <a:lstStyle/>
          <a:p>
            <a:pPr algn="ctr" marL="0" indent="0" lvl="1">
              <a:lnSpc>
                <a:spcPts val="4479"/>
              </a:lnSpc>
              <a:spcBef>
                <a:spcPct val="0"/>
              </a:spcBef>
            </a:pPr>
            <a:r>
              <a:rPr lang="en-US" b="true" sz="3199" strike="noStrike" u="none">
                <a:solidFill>
                  <a:srgbClr val="223C5D"/>
                </a:solidFill>
                <a:latin typeface="Canva Sans Bold"/>
                <a:ea typeface="Canva Sans Bold"/>
                <a:cs typeface="Canva Sans Bold"/>
                <a:sym typeface="Canva Sans Bold"/>
              </a:rPr>
              <a:t>Accuracy</a:t>
            </a:r>
          </a:p>
          <a:p>
            <a:pPr algn="just" marL="0" indent="0" lvl="1">
              <a:lnSpc>
                <a:spcPts val="3640"/>
              </a:lnSpc>
              <a:spcBef>
                <a:spcPct val="0"/>
              </a:spcBef>
            </a:pPr>
            <a:r>
              <a:rPr lang="en-US" sz="2600" strike="noStrike" u="none">
                <a:solidFill>
                  <a:srgbClr val="223C5D"/>
                </a:solidFill>
                <a:latin typeface="Canva Sans"/>
                <a:ea typeface="Canva Sans"/>
                <a:cs typeface="Canva Sans"/>
                <a:sym typeface="Canva Sans"/>
              </a:rPr>
              <a:t>High, performs well across various environments.</a:t>
            </a:r>
          </a:p>
        </p:txBody>
      </p:sp>
      <p:sp>
        <p:nvSpPr>
          <p:cNvPr name="TextBox 22" id="22"/>
          <p:cNvSpPr txBox="true"/>
          <p:nvPr/>
        </p:nvSpPr>
        <p:spPr>
          <a:xfrm rot="0">
            <a:off x="1392593" y="4955437"/>
            <a:ext cx="3909581" cy="1459865"/>
          </a:xfrm>
          <a:prstGeom prst="rect">
            <a:avLst/>
          </a:prstGeom>
        </p:spPr>
        <p:txBody>
          <a:bodyPr anchor="t" rtlCol="false" tIns="0" lIns="0" bIns="0" rIns="0">
            <a:spAutoFit/>
          </a:bodyPr>
          <a:lstStyle/>
          <a:p>
            <a:pPr algn="l">
              <a:lnSpc>
                <a:spcPts val="4479"/>
              </a:lnSpc>
            </a:pPr>
            <a:r>
              <a:rPr lang="en-US" sz="3199" b="true">
                <a:solidFill>
                  <a:srgbClr val="223C5D"/>
                </a:solidFill>
                <a:latin typeface="Canva Sans Bold"/>
                <a:ea typeface="Canva Sans Bold"/>
                <a:cs typeface="Canva Sans Bold"/>
                <a:sym typeface="Canva Sans Bold"/>
              </a:rPr>
              <a:t>Speed &amp; Real-Time</a:t>
            </a:r>
          </a:p>
          <a:p>
            <a:pPr algn="just">
              <a:lnSpc>
                <a:spcPts val="3640"/>
              </a:lnSpc>
            </a:pPr>
            <a:r>
              <a:rPr lang="en-US" sz="2600">
                <a:solidFill>
                  <a:srgbClr val="223C5D"/>
                </a:solidFill>
                <a:latin typeface="Canva Sans"/>
                <a:ea typeface="Canva Sans"/>
                <a:cs typeface="Canva Sans"/>
                <a:sym typeface="Canva Sans"/>
              </a:rPr>
              <a:t>Fast, suitable for real-time applications.</a:t>
            </a:r>
          </a:p>
        </p:txBody>
      </p:sp>
      <p:sp>
        <p:nvSpPr>
          <p:cNvPr name="Freeform 23" id="23"/>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70706" y="-3368517"/>
            <a:ext cx="4959890" cy="49598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3853424" y="6318585"/>
            <a:ext cx="10948548" cy="109485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028700" y="1028700"/>
            <a:ext cx="16230600" cy="8229600"/>
            <a:chOff x="0" y="0"/>
            <a:chExt cx="4274726" cy="2167467"/>
          </a:xfrm>
        </p:grpSpPr>
        <p:sp>
          <p:nvSpPr>
            <p:cNvPr name="Freeform 11" id="11"/>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12" id="12"/>
            <p:cNvSpPr txBox="true"/>
            <p:nvPr/>
          </p:nvSpPr>
          <p:spPr>
            <a:xfrm>
              <a:off x="0" y="-38100"/>
              <a:ext cx="4274726" cy="2205567"/>
            </a:xfrm>
            <a:prstGeom prst="rect">
              <a:avLst/>
            </a:prstGeom>
          </p:spPr>
          <p:txBody>
            <a:bodyPr anchor="ctr" rtlCol="false" tIns="50800" lIns="50800" bIns="50800" rIns="50800"/>
            <a:lstStyle/>
            <a:p>
              <a:pPr algn="ctr">
                <a:lnSpc>
                  <a:spcPts val="3454"/>
                </a:lnSpc>
              </a:pPr>
            </a:p>
            <a:p>
              <a:pPr algn="ctr">
                <a:lnSpc>
                  <a:spcPts val="3454"/>
                </a:lnSpc>
              </a:pPr>
            </a:p>
            <a:p>
              <a:pPr algn="ctr">
                <a:lnSpc>
                  <a:spcPts val="3454"/>
                </a:lnSpc>
              </a:pPr>
            </a:p>
          </p:txBody>
        </p:sp>
      </p:grpSp>
      <p:grpSp>
        <p:nvGrpSpPr>
          <p:cNvPr name="Group 13" id="13"/>
          <p:cNvGrpSpPr/>
          <p:nvPr/>
        </p:nvGrpSpPr>
        <p:grpSpPr>
          <a:xfrm rot="0">
            <a:off x="0" y="234225"/>
            <a:ext cx="9658350" cy="1543050"/>
            <a:chOff x="0" y="0"/>
            <a:chExt cx="2543763" cy="406400"/>
          </a:xfrm>
        </p:grpSpPr>
        <p:sp>
          <p:nvSpPr>
            <p:cNvPr name="Freeform 14" id="14"/>
            <p:cNvSpPr/>
            <p:nvPr/>
          </p:nvSpPr>
          <p:spPr>
            <a:xfrm flipH="false" flipV="false" rot="0">
              <a:off x="0" y="0"/>
              <a:ext cx="2543763" cy="406400"/>
            </a:xfrm>
            <a:custGeom>
              <a:avLst/>
              <a:gdLst/>
              <a:ahLst/>
              <a:cxnLst/>
              <a:rect r="r" b="b" t="t" l="l"/>
              <a:pathLst>
                <a:path h="406400" w="2543763">
                  <a:moveTo>
                    <a:pt x="2340563" y="0"/>
                  </a:moveTo>
                  <a:lnTo>
                    <a:pt x="0" y="0"/>
                  </a:lnTo>
                  <a:lnTo>
                    <a:pt x="0" y="406400"/>
                  </a:lnTo>
                  <a:lnTo>
                    <a:pt x="2340563" y="406400"/>
                  </a:lnTo>
                  <a:lnTo>
                    <a:pt x="2543763" y="203200"/>
                  </a:lnTo>
                  <a:lnTo>
                    <a:pt x="2340563" y="0"/>
                  </a:lnTo>
                  <a:close/>
                </a:path>
              </a:pathLst>
            </a:custGeom>
            <a:solidFill>
              <a:srgbClr val="FFFFFF"/>
            </a:solidFill>
          </p:spPr>
        </p:sp>
        <p:sp>
          <p:nvSpPr>
            <p:cNvPr name="TextBox 15" id="15"/>
            <p:cNvSpPr txBox="true"/>
            <p:nvPr/>
          </p:nvSpPr>
          <p:spPr>
            <a:xfrm>
              <a:off x="0" y="-38100"/>
              <a:ext cx="2429463" cy="444500"/>
            </a:xfrm>
            <a:prstGeom prst="rect">
              <a:avLst/>
            </a:prstGeom>
          </p:spPr>
          <p:txBody>
            <a:bodyPr anchor="ctr" rtlCol="false" tIns="50800" lIns="50800" bIns="50800" rIns="50800"/>
            <a:lstStyle/>
            <a:p>
              <a:pPr algn="ctr">
                <a:lnSpc>
                  <a:spcPts val="3454"/>
                </a:lnSpc>
              </a:pPr>
            </a:p>
          </p:txBody>
        </p:sp>
      </p:grpSp>
      <p:sp>
        <p:nvSpPr>
          <p:cNvPr name="Freeform 16" id="16"/>
          <p:cNvSpPr/>
          <p:nvPr/>
        </p:nvSpPr>
        <p:spPr>
          <a:xfrm flipH="false" flipV="false" rot="0">
            <a:off x="10540184" y="4291113"/>
            <a:ext cx="5031079" cy="3773310"/>
          </a:xfrm>
          <a:custGeom>
            <a:avLst/>
            <a:gdLst/>
            <a:ahLst/>
            <a:cxnLst/>
            <a:rect r="r" b="b" t="t" l="l"/>
            <a:pathLst>
              <a:path h="3773310" w="5031079">
                <a:moveTo>
                  <a:pt x="0" y="0"/>
                </a:moveTo>
                <a:lnTo>
                  <a:pt x="5031080" y="0"/>
                </a:lnTo>
                <a:lnTo>
                  <a:pt x="5031080" y="3773310"/>
                </a:lnTo>
                <a:lnTo>
                  <a:pt x="0" y="3773310"/>
                </a:lnTo>
                <a:lnTo>
                  <a:pt x="0" y="0"/>
                </a:lnTo>
                <a:close/>
              </a:path>
            </a:pathLst>
          </a:custGeom>
          <a:blipFill>
            <a:blip r:embed="rId4"/>
            <a:stretch>
              <a:fillRect l="0" t="0" r="0" b="0"/>
            </a:stretch>
          </a:blipFill>
        </p:spPr>
      </p:sp>
      <p:sp>
        <p:nvSpPr>
          <p:cNvPr name="Freeform 17" id="17"/>
          <p:cNvSpPr/>
          <p:nvPr/>
        </p:nvSpPr>
        <p:spPr>
          <a:xfrm flipH="false" flipV="false" rot="0">
            <a:off x="2716736" y="4291113"/>
            <a:ext cx="5031079" cy="3773310"/>
          </a:xfrm>
          <a:custGeom>
            <a:avLst/>
            <a:gdLst/>
            <a:ahLst/>
            <a:cxnLst/>
            <a:rect r="r" b="b" t="t" l="l"/>
            <a:pathLst>
              <a:path h="3773310" w="5031079">
                <a:moveTo>
                  <a:pt x="0" y="0"/>
                </a:moveTo>
                <a:lnTo>
                  <a:pt x="5031080" y="0"/>
                </a:lnTo>
                <a:lnTo>
                  <a:pt x="5031080" y="3773310"/>
                </a:lnTo>
                <a:lnTo>
                  <a:pt x="0" y="3773310"/>
                </a:lnTo>
                <a:lnTo>
                  <a:pt x="0" y="0"/>
                </a:lnTo>
                <a:close/>
              </a:path>
            </a:pathLst>
          </a:custGeom>
          <a:blipFill>
            <a:blip r:embed="rId5"/>
            <a:stretch>
              <a:fillRect l="0" t="0" r="0" b="0"/>
            </a:stretch>
          </a:blipFill>
        </p:spPr>
      </p:sp>
      <p:sp>
        <p:nvSpPr>
          <p:cNvPr name="Freeform 18" id="18"/>
          <p:cNvSpPr/>
          <p:nvPr/>
        </p:nvSpPr>
        <p:spPr>
          <a:xfrm flipH="false" flipV="false" rot="0">
            <a:off x="7863176" y="5630507"/>
            <a:ext cx="2561647" cy="1094522"/>
          </a:xfrm>
          <a:custGeom>
            <a:avLst/>
            <a:gdLst/>
            <a:ahLst/>
            <a:cxnLst/>
            <a:rect r="r" b="b" t="t" l="l"/>
            <a:pathLst>
              <a:path h="1094522" w="2561647">
                <a:moveTo>
                  <a:pt x="0" y="0"/>
                </a:moveTo>
                <a:lnTo>
                  <a:pt x="2561648" y="0"/>
                </a:lnTo>
                <a:lnTo>
                  <a:pt x="2561648" y="1094522"/>
                </a:lnTo>
                <a:lnTo>
                  <a:pt x="0" y="10945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3593537" y="681419"/>
            <a:ext cx="16230600"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Open Sauce Bold"/>
                <a:ea typeface="Open Sauce Bold"/>
                <a:cs typeface="Open Sauce Bold"/>
                <a:sym typeface="Open Sauce Bold"/>
              </a:rPr>
              <a:t>Why Depth Estimation?</a:t>
            </a:r>
          </a:p>
        </p:txBody>
      </p:sp>
      <p:sp>
        <p:nvSpPr>
          <p:cNvPr name="TextBox 20" id="20"/>
          <p:cNvSpPr txBox="true"/>
          <p:nvPr/>
        </p:nvSpPr>
        <p:spPr>
          <a:xfrm rot="0">
            <a:off x="2018827" y="2277559"/>
            <a:ext cx="14250345" cy="1652270"/>
          </a:xfrm>
          <a:prstGeom prst="rect">
            <a:avLst/>
          </a:prstGeom>
        </p:spPr>
        <p:txBody>
          <a:bodyPr anchor="t" rtlCol="false" tIns="0" lIns="0" bIns="0" rIns="0">
            <a:spAutoFit/>
          </a:bodyPr>
          <a:lstStyle/>
          <a:p>
            <a:pPr algn="just">
              <a:lnSpc>
                <a:spcPts val="4419"/>
              </a:lnSpc>
              <a:spcBef>
                <a:spcPct val="0"/>
              </a:spcBef>
            </a:pPr>
            <a:r>
              <a:rPr lang="en-US" sz="3399">
                <a:solidFill>
                  <a:srgbClr val="223C5D"/>
                </a:solidFill>
                <a:latin typeface="Open Sauce"/>
                <a:ea typeface="Open Sauce"/>
                <a:cs typeface="Open Sauce"/>
                <a:sym typeface="Open Sauce"/>
              </a:rPr>
              <a:t>It can help maintain the image's sense of depth and structure by prioritizing foreground elements and allowing background areas to be modified more freely.</a:t>
            </a:r>
          </a:p>
        </p:txBody>
      </p:sp>
      <p:sp>
        <p:nvSpPr>
          <p:cNvPr name="TextBox 21" id="21"/>
          <p:cNvSpPr txBox="true"/>
          <p:nvPr/>
        </p:nvSpPr>
        <p:spPr>
          <a:xfrm rot="0">
            <a:off x="10540184" y="8026323"/>
            <a:ext cx="5031079" cy="413545"/>
          </a:xfrm>
          <a:prstGeom prst="rect">
            <a:avLst/>
          </a:prstGeom>
        </p:spPr>
        <p:txBody>
          <a:bodyPr anchor="t" rtlCol="false" tIns="0" lIns="0" bIns="0" rIns="0">
            <a:spAutoFit/>
          </a:bodyPr>
          <a:lstStyle/>
          <a:p>
            <a:pPr algn="ctr">
              <a:lnSpc>
                <a:spcPts val="3454"/>
              </a:lnSpc>
              <a:spcBef>
                <a:spcPct val="0"/>
              </a:spcBef>
            </a:pPr>
            <a:r>
              <a:rPr lang="en-US" sz="2467">
                <a:solidFill>
                  <a:srgbClr val="000000"/>
                </a:solidFill>
                <a:latin typeface="Canva Sans"/>
                <a:ea typeface="Canva Sans"/>
                <a:cs typeface="Canva Sans"/>
                <a:sym typeface="Canva Sans"/>
              </a:rPr>
              <a:t>Depth Map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13853424" y="6318585"/>
            <a:ext cx="10948548" cy="109485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sp>
        <p:nvSpPr>
          <p:cNvPr name="TextBox 10" id="10"/>
          <p:cNvSpPr txBox="true"/>
          <p:nvPr/>
        </p:nvSpPr>
        <p:spPr>
          <a:xfrm rot="0">
            <a:off x="2718585" y="2264026"/>
            <a:ext cx="12850830" cy="2204274"/>
          </a:xfrm>
          <a:prstGeom prst="rect">
            <a:avLst/>
          </a:prstGeom>
        </p:spPr>
        <p:txBody>
          <a:bodyPr anchor="t" rtlCol="false" tIns="0" lIns="0" bIns="0" rIns="0">
            <a:spAutoFit/>
          </a:bodyPr>
          <a:lstStyle/>
          <a:p>
            <a:pPr algn="just">
              <a:lnSpc>
                <a:spcPts val="4419"/>
              </a:lnSpc>
            </a:pPr>
            <a:r>
              <a:rPr lang="en-US" sz="3399">
                <a:solidFill>
                  <a:srgbClr val="223C5D"/>
                </a:solidFill>
                <a:latin typeface="Canva Sans"/>
                <a:ea typeface="Canva Sans"/>
                <a:cs typeface="Canva Sans"/>
                <a:sym typeface="Canva Sans"/>
              </a:rPr>
              <a:t>This method It aims to highlight regions or objects in an image that stand out from their surroundings and are likely to capture an observer's focus.</a:t>
            </a:r>
          </a:p>
          <a:p>
            <a:pPr algn="just">
              <a:lnSpc>
                <a:spcPts val="4419"/>
              </a:lnSpc>
              <a:spcBef>
                <a:spcPct val="0"/>
              </a:spcBef>
            </a:pPr>
          </a:p>
        </p:txBody>
      </p:sp>
      <p:sp>
        <p:nvSpPr>
          <p:cNvPr name="TextBox 11" id="11"/>
          <p:cNvSpPr txBox="true"/>
          <p:nvPr/>
        </p:nvSpPr>
        <p:spPr>
          <a:xfrm rot="0">
            <a:off x="2718585" y="4430646"/>
            <a:ext cx="13458011" cy="4867658"/>
          </a:xfrm>
          <a:prstGeom prst="rect">
            <a:avLst/>
          </a:prstGeom>
        </p:spPr>
        <p:txBody>
          <a:bodyPr anchor="t" rtlCol="false" tIns="0" lIns="0" bIns="0" rIns="0">
            <a:spAutoFit/>
          </a:bodyPr>
          <a:lstStyle/>
          <a:p>
            <a:pPr algn="l">
              <a:lnSpc>
                <a:spcPts val="4835"/>
              </a:lnSpc>
              <a:spcBef>
                <a:spcPct val="0"/>
              </a:spcBef>
            </a:pPr>
            <a:r>
              <a:rPr lang="en-US" b="true" sz="3719">
                <a:solidFill>
                  <a:srgbClr val="223C5D"/>
                </a:solidFill>
                <a:latin typeface="Open Sauce Bold"/>
                <a:ea typeface="Open Sauce Bold"/>
                <a:cs typeface="Open Sauce Bold"/>
                <a:sym typeface="Open Sauce Bold"/>
              </a:rPr>
              <a:t>U²-net</a:t>
            </a:r>
            <a:r>
              <a:rPr lang="en-US" b="true" sz="3719">
                <a:solidFill>
                  <a:srgbClr val="223C5D"/>
                </a:solidFill>
                <a:latin typeface="Open Sauce Bold"/>
                <a:ea typeface="Open Sauce Bold"/>
                <a:cs typeface="Open Sauce Bold"/>
                <a:sym typeface="Open Sauce Bold"/>
              </a:rPr>
              <a:t>: </a:t>
            </a:r>
          </a:p>
          <a:p>
            <a:pPr algn="just">
              <a:lnSpc>
                <a:spcPts val="4835"/>
              </a:lnSpc>
              <a:spcBef>
                <a:spcPct val="0"/>
              </a:spcBef>
            </a:pPr>
            <a:r>
              <a:rPr lang="en-US" sz="3719">
                <a:solidFill>
                  <a:srgbClr val="223C5D"/>
                </a:solidFill>
                <a:latin typeface="Canva Sans"/>
                <a:ea typeface="Canva Sans"/>
                <a:cs typeface="Canva Sans"/>
                <a:sym typeface="Canva Sans"/>
              </a:rPr>
              <a:t>is an innovative deep learning architecture designed for salient object detection. The architecture's name comes from its unique nested U-structure design This novel approach allows U2-Net to efficiently extract and process multi-scale features without relying on a pre-trained backbone network.</a:t>
            </a:r>
          </a:p>
          <a:p>
            <a:pPr algn="just">
              <a:lnSpc>
                <a:spcPts val="4835"/>
              </a:lnSpc>
              <a:spcBef>
                <a:spcPct val="0"/>
              </a:spcBef>
            </a:pPr>
          </a:p>
        </p:txBody>
      </p:sp>
      <p:grpSp>
        <p:nvGrpSpPr>
          <p:cNvPr name="Group 12" id="12"/>
          <p:cNvGrpSpPr/>
          <p:nvPr/>
        </p:nvGrpSpPr>
        <p:grpSpPr>
          <a:xfrm rot="0">
            <a:off x="0" y="411326"/>
            <a:ext cx="8149692" cy="1543050"/>
            <a:chOff x="0" y="0"/>
            <a:chExt cx="2146421" cy="406400"/>
          </a:xfrm>
        </p:grpSpPr>
        <p:sp>
          <p:nvSpPr>
            <p:cNvPr name="Freeform 13" id="13"/>
            <p:cNvSpPr/>
            <p:nvPr/>
          </p:nvSpPr>
          <p:spPr>
            <a:xfrm flipH="false" flipV="false" rot="0">
              <a:off x="0" y="0"/>
              <a:ext cx="2146421" cy="406400"/>
            </a:xfrm>
            <a:custGeom>
              <a:avLst/>
              <a:gdLst/>
              <a:ahLst/>
              <a:cxnLst/>
              <a:rect r="r" b="b" t="t" l="l"/>
              <a:pathLst>
                <a:path h="406400" w="2146421">
                  <a:moveTo>
                    <a:pt x="1943221" y="0"/>
                  </a:moveTo>
                  <a:lnTo>
                    <a:pt x="0" y="0"/>
                  </a:lnTo>
                  <a:lnTo>
                    <a:pt x="0" y="406400"/>
                  </a:lnTo>
                  <a:lnTo>
                    <a:pt x="1943221" y="406400"/>
                  </a:lnTo>
                  <a:lnTo>
                    <a:pt x="2146421" y="203200"/>
                  </a:lnTo>
                  <a:lnTo>
                    <a:pt x="1943221" y="0"/>
                  </a:lnTo>
                  <a:close/>
                </a:path>
              </a:pathLst>
            </a:custGeom>
            <a:solidFill>
              <a:srgbClr val="FFFFFF"/>
            </a:solidFill>
          </p:spPr>
        </p:sp>
        <p:sp>
          <p:nvSpPr>
            <p:cNvPr name="TextBox 14" id="14"/>
            <p:cNvSpPr txBox="true"/>
            <p:nvPr/>
          </p:nvSpPr>
          <p:spPr>
            <a:xfrm>
              <a:off x="0" y="-38100"/>
              <a:ext cx="2032121" cy="444500"/>
            </a:xfrm>
            <a:prstGeom prst="rect">
              <a:avLst/>
            </a:prstGeom>
          </p:spPr>
          <p:txBody>
            <a:bodyPr anchor="ctr" rtlCol="false" tIns="50800" lIns="50800" bIns="50800" rIns="50800"/>
            <a:lstStyle/>
            <a:p>
              <a:pPr algn="ctr">
                <a:lnSpc>
                  <a:spcPts val="3454"/>
                </a:lnSpc>
              </a:pPr>
            </a:p>
          </p:txBody>
        </p:sp>
      </p:grpSp>
      <p:sp>
        <p:nvSpPr>
          <p:cNvPr name="TextBox 15" id="15"/>
          <p:cNvSpPr txBox="true"/>
          <p:nvPr/>
        </p:nvSpPr>
        <p:spPr>
          <a:xfrm rot="0">
            <a:off x="164044" y="681419"/>
            <a:ext cx="6725146"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Open Sauce Bold"/>
                <a:ea typeface="Open Sauce Bold"/>
                <a:cs typeface="Open Sauce Bold"/>
                <a:sym typeface="Open Sauce Bold"/>
              </a:rPr>
              <a:t>Saliency Detection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13915990" y="6093924"/>
            <a:ext cx="10948548" cy="109485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3986589">
            <a:off x="5272477" y="6751058"/>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708140" y="-3593177"/>
            <a:ext cx="4959890" cy="49598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6576538" y="-6203788"/>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302174" y="1038225"/>
            <a:ext cx="7683652" cy="1303795"/>
          </a:xfrm>
          <a:prstGeom prst="rect">
            <a:avLst/>
          </a:prstGeom>
        </p:spPr>
        <p:txBody>
          <a:bodyPr anchor="t" rtlCol="false" tIns="0" lIns="0" bIns="0" rIns="0">
            <a:spAutoFit/>
          </a:bodyPr>
          <a:lstStyle/>
          <a:p>
            <a:pPr algn="ctr" marL="0" indent="0" lvl="0">
              <a:lnSpc>
                <a:spcPts val="10341"/>
              </a:lnSpc>
            </a:pPr>
            <a:r>
              <a:rPr lang="en-US" b="true" sz="8617">
                <a:solidFill>
                  <a:srgbClr val="FFFFFF"/>
                </a:solidFill>
                <a:latin typeface="Canva Sans Bold"/>
                <a:ea typeface="Canva Sans Bold"/>
                <a:cs typeface="Canva Sans Bold"/>
                <a:sym typeface="Canva Sans Bold"/>
              </a:rPr>
              <a:t>Key Features</a:t>
            </a:r>
          </a:p>
        </p:txBody>
      </p:sp>
      <p:grpSp>
        <p:nvGrpSpPr>
          <p:cNvPr name="Group 11" id="11"/>
          <p:cNvGrpSpPr/>
          <p:nvPr/>
        </p:nvGrpSpPr>
        <p:grpSpPr>
          <a:xfrm rot="0">
            <a:off x="737258" y="3965359"/>
            <a:ext cx="5229845" cy="3530842"/>
            <a:chOff x="0" y="0"/>
            <a:chExt cx="1377408" cy="929934"/>
          </a:xfrm>
        </p:grpSpPr>
        <p:sp>
          <p:nvSpPr>
            <p:cNvPr name="Freeform 12" id="12"/>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2F2F2">
                <a:alpha val="80000"/>
              </a:srgbClr>
            </a:solidFill>
          </p:spPr>
        </p:sp>
        <p:sp>
          <p:nvSpPr>
            <p:cNvPr name="TextBox 13" id="13"/>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grpSp>
        <p:nvGrpSpPr>
          <p:cNvPr name="Group 14" id="14"/>
          <p:cNvGrpSpPr/>
          <p:nvPr/>
        </p:nvGrpSpPr>
        <p:grpSpPr>
          <a:xfrm rot="0">
            <a:off x="6529078" y="5140092"/>
            <a:ext cx="5229845" cy="3530842"/>
            <a:chOff x="0" y="0"/>
            <a:chExt cx="1377408" cy="929934"/>
          </a:xfrm>
        </p:grpSpPr>
        <p:sp>
          <p:nvSpPr>
            <p:cNvPr name="Freeform 15" id="15"/>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2F2F2">
                <a:alpha val="80000"/>
              </a:srgbClr>
            </a:solidFill>
          </p:spPr>
        </p:sp>
        <p:sp>
          <p:nvSpPr>
            <p:cNvPr name="TextBox 16" id="16"/>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grpSp>
        <p:nvGrpSpPr>
          <p:cNvPr name="Group 17" id="17"/>
          <p:cNvGrpSpPr/>
          <p:nvPr/>
        </p:nvGrpSpPr>
        <p:grpSpPr>
          <a:xfrm rot="0">
            <a:off x="12320897" y="3965359"/>
            <a:ext cx="5229845" cy="3530842"/>
            <a:chOff x="0" y="0"/>
            <a:chExt cx="1377408" cy="929934"/>
          </a:xfrm>
        </p:grpSpPr>
        <p:sp>
          <p:nvSpPr>
            <p:cNvPr name="Freeform 18" id="18"/>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2F2F2">
                <a:alpha val="80000"/>
              </a:srgbClr>
            </a:solidFill>
          </p:spPr>
        </p:sp>
        <p:sp>
          <p:nvSpPr>
            <p:cNvPr name="TextBox 19" id="19"/>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sp>
        <p:nvSpPr>
          <p:cNvPr name="TextBox 20" id="20"/>
          <p:cNvSpPr txBox="true"/>
          <p:nvPr/>
        </p:nvSpPr>
        <p:spPr>
          <a:xfrm rot="0">
            <a:off x="12856210" y="4792250"/>
            <a:ext cx="4159218" cy="1970405"/>
          </a:xfrm>
          <a:prstGeom prst="rect">
            <a:avLst/>
          </a:prstGeom>
        </p:spPr>
        <p:txBody>
          <a:bodyPr anchor="t" rtlCol="false" tIns="0" lIns="0" bIns="0" rIns="0">
            <a:spAutoFit/>
          </a:bodyPr>
          <a:lstStyle/>
          <a:p>
            <a:pPr algn="ctr" marL="0" indent="0" lvl="1">
              <a:lnSpc>
                <a:spcPts val="4479"/>
              </a:lnSpc>
              <a:spcBef>
                <a:spcPct val="0"/>
              </a:spcBef>
            </a:pPr>
            <a:r>
              <a:rPr lang="en-US" b="true" sz="3199" strike="noStrike" u="none">
                <a:solidFill>
                  <a:srgbClr val="223C5D"/>
                </a:solidFill>
                <a:latin typeface="Canva Sans Bold"/>
                <a:ea typeface="Canva Sans Bold"/>
                <a:cs typeface="Canva Sans Bold"/>
                <a:sym typeface="Canva Sans Bold"/>
              </a:rPr>
              <a:t>Generalization</a:t>
            </a:r>
          </a:p>
          <a:p>
            <a:pPr algn="just">
              <a:lnSpc>
                <a:spcPts val="3640"/>
              </a:lnSpc>
              <a:spcBef>
                <a:spcPct val="0"/>
              </a:spcBef>
            </a:pPr>
            <a:r>
              <a:rPr lang="en-US" sz="2600" strike="noStrike" u="none">
                <a:solidFill>
                  <a:srgbClr val="223C5D"/>
                </a:solidFill>
                <a:latin typeface="Canva Sans"/>
                <a:ea typeface="Canva Sans"/>
                <a:cs typeface="Canva Sans"/>
                <a:sym typeface="Canva Sans"/>
              </a:rPr>
              <a:t>Excellent, due to its multi-scale feature extraction.</a:t>
            </a:r>
          </a:p>
          <a:p>
            <a:pPr algn="just" marL="0" indent="0" lvl="1">
              <a:lnSpc>
                <a:spcPts val="4059"/>
              </a:lnSpc>
              <a:spcBef>
                <a:spcPct val="0"/>
              </a:spcBef>
            </a:pPr>
          </a:p>
        </p:txBody>
      </p:sp>
      <p:sp>
        <p:nvSpPr>
          <p:cNvPr name="TextBox 21" id="21"/>
          <p:cNvSpPr txBox="true"/>
          <p:nvPr/>
        </p:nvSpPr>
        <p:spPr>
          <a:xfrm rot="0">
            <a:off x="6832113" y="6036336"/>
            <a:ext cx="4623774" cy="1459865"/>
          </a:xfrm>
          <a:prstGeom prst="rect">
            <a:avLst/>
          </a:prstGeom>
        </p:spPr>
        <p:txBody>
          <a:bodyPr anchor="t" rtlCol="false" tIns="0" lIns="0" bIns="0" rIns="0">
            <a:spAutoFit/>
          </a:bodyPr>
          <a:lstStyle/>
          <a:p>
            <a:pPr algn="ctr" marL="0" indent="0" lvl="1">
              <a:lnSpc>
                <a:spcPts val="4479"/>
              </a:lnSpc>
              <a:spcBef>
                <a:spcPct val="0"/>
              </a:spcBef>
            </a:pPr>
            <a:r>
              <a:rPr lang="en-US" b="true" sz="3199" strike="noStrike" u="none">
                <a:solidFill>
                  <a:srgbClr val="223C5D"/>
                </a:solidFill>
                <a:latin typeface="Canva Sans Bold"/>
                <a:ea typeface="Canva Sans Bold"/>
                <a:cs typeface="Canva Sans Bold"/>
                <a:sym typeface="Canva Sans Bold"/>
              </a:rPr>
              <a:t>Accuracy</a:t>
            </a:r>
          </a:p>
          <a:p>
            <a:pPr algn="just" marL="0" indent="0" lvl="1">
              <a:lnSpc>
                <a:spcPts val="3640"/>
              </a:lnSpc>
              <a:spcBef>
                <a:spcPct val="0"/>
              </a:spcBef>
            </a:pPr>
            <a:r>
              <a:rPr lang="en-US" sz="2600" strike="noStrike" u="none">
                <a:solidFill>
                  <a:srgbClr val="223C5D"/>
                </a:solidFill>
                <a:latin typeface="Canva Sans"/>
                <a:ea typeface="Canva Sans"/>
                <a:cs typeface="Canva Sans"/>
                <a:sym typeface="Canva Sans"/>
              </a:rPr>
              <a:t>High, performs well across various environments.</a:t>
            </a:r>
          </a:p>
        </p:txBody>
      </p:sp>
      <p:sp>
        <p:nvSpPr>
          <p:cNvPr name="TextBox 22" id="22"/>
          <p:cNvSpPr txBox="true"/>
          <p:nvPr/>
        </p:nvSpPr>
        <p:spPr>
          <a:xfrm rot="0">
            <a:off x="1392593" y="4955437"/>
            <a:ext cx="3909581" cy="1459865"/>
          </a:xfrm>
          <a:prstGeom prst="rect">
            <a:avLst/>
          </a:prstGeom>
        </p:spPr>
        <p:txBody>
          <a:bodyPr anchor="t" rtlCol="false" tIns="0" lIns="0" bIns="0" rIns="0">
            <a:spAutoFit/>
          </a:bodyPr>
          <a:lstStyle/>
          <a:p>
            <a:pPr algn="l">
              <a:lnSpc>
                <a:spcPts val="4479"/>
              </a:lnSpc>
            </a:pPr>
            <a:r>
              <a:rPr lang="en-US" sz="3199" b="true">
                <a:solidFill>
                  <a:srgbClr val="223C5D"/>
                </a:solidFill>
                <a:latin typeface="Canva Sans Bold"/>
                <a:ea typeface="Canva Sans Bold"/>
                <a:cs typeface="Canva Sans Bold"/>
                <a:sym typeface="Canva Sans Bold"/>
              </a:rPr>
              <a:t>Speed &amp; Real-Time</a:t>
            </a:r>
          </a:p>
          <a:p>
            <a:pPr algn="just">
              <a:lnSpc>
                <a:spcPts val="3640"/>
              </a:lnSpc>
            </a:pPr>
            <a:r>
              <a:rPr lang="en-US" sz="2600">
                <a:solidFill>
                  <a:srgbClr val="223C5D"/>
                </a:solidFill>
                <a:latin typeface="Canva Sans"/>
                <a:ea typeface="Canva Sans"/>
                <a:cs typeface="Canva Sans"/>
                <a:sym typeface="Canva Sans"/>
              </a:rPr>
              <a:t>Fast, suitable for real-time applications.</a:t>
            </a:r>
          </a:p>
        </p:txBody>
      </p:sp>
      <p:sp>
        <p:nvSpPr>
          <p:cNvPr name="Freeform 23" id="23"/>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38225"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3454"/>
                </a:lnSpc>
              </a:pPr>
            </a:p>
            <a:p>
              <a:pPr algn="ctr">
                <a:lnSpc>
                  <a:spcPts val="3454"/>
                </a:lnSpc>
              </a:pPr>
            </a:p>
            <a:p>
              <a:pPr algn="ctr">
                <a:lnSpc>
                  <a:spcPts val="3454"/>
                </a:lnSpc>
              </a:pPr>
            </a:p>
          </p:txBody>
        </p:sp>
      </p:grpSp>
      <p:grpSp>
        <p:nvGrpSpPr>
          <p:cNvPr name="Group 7" id="7"/>
          <p:cNvGrpSpPr/>
          <p:nvPr/>
        </p:nvGrpSpPr>
        <p:grpSpPr>
          <a:xfrm rot="0">
            <a:off x="0" y="411326"/>
            <a:ext cx="9658350" cy="1543050"/>
            <a:chOff x="0" y="0"/>
            <a:chExt cx="2543763" cy="406400"/>
          </a:xfrm>
        </p:grpSpPr>
        <p:sp>
          <p:nvSpPr>
            <p:cNvPr name="Freeform 8" id="8"/>
            <p:cNvSpPr/>
            <p:nvPr/>
          </p:nvSpPr>
          <p:spPr>
            <a:xfrm flipH="false" flipV="false" rot="0">
              <a:off x="0" y="0"/>
              <a:ext cx="2543763" cy="406400"/>
            </a:xfrm>
            <a:custGeom>
              <a:avLst/>
              <a:gdLst/>
              <a:ahLst/>
              <a:cxnLst/>
              <a:rect r="r" b="b" t="t" l="l"/>
              <a:pathLst>
                <a:path h="406400" w="2543763">
                  <a:moveTo>
                    <a:pt x="2340563" y="0"/>
                  </a:moveTo>
                  <a:lnTo>
                    <a:pt x="0" y="0"/>
                  </a:lnTo>
                  <a:lnTo>
                    <a:pt x="0" y="406400"/>
                  </a:lnTo>
                  <a:lnTo>
                    <a:pt x="2340563" y="406400"/>
                  </a:lnTo>
                  <a:lnTo>
                    <a:pt x="2543763" y="203200"/>
                  </a:lnTo>
                  <a:lnTo>
                    <a:pt x="2340563" y="0"/>
                  </a:lnTo>
                  <a:close/>
                </a:path>
              </a:pathLst>
            </a:custGeom>
            <a:solidFill>
              <a:srgbClr val="FFFFFF"/>
            </a:solidFill>
          </p:spPr>
        </p:sp>
        <p:sp>
          <p:nvSpPr>
            <p:cNvPr name="TextBox 9" id="9"/>
            <p:cNvSpPr txBox="true"/>
            <p:nvPr/>
          </p:nvSpPr>
          <p:spPr>
            <a:xfrm>
              <a:off x="0" y="-38100"/>
              <a:ext cx="2429463" cy="444500"/>
            </a:xfrm>
            <a:prstGeom prst="rect">
              <a:avLst/>
            </a:prstGeom>
          </p:spPr>
          <p:txBody>
            <a:bodyPr anchor="ctr" rtlCol="false" tIns="50800" lIns="50800" bIns="50800" rIns="50800"/>
            <a:lstStyle/>
            <a:p>
              <a:pPr algn="ctr">
                <a:lnSpc>
                  <a:spcPts val="3454"/>
                </a:lnSpc>
              </a:pPr>
            </a:p>
          </p:txBody>
        </p:sp>
      </p:grpSp>
      <p:sp>
        <p:nvSpPr>
          <p:cNvPr name="Freeform 10" id="10"/>
          <p:cNvSpPr/>
          <p:nvPr/>
        </p:nvSpPr>
        <p:spPr>
          <a:xfrm flipH="false" flipV="false" rot="0">
            <a:off x="10540184" y="4291113"/>
            <a:ext cx="5031079" cy="3773310"/>
          </a:xfrm>
          <a:custGeom>
            <a:avLst/>
            <a:gdLst/>
            <a:ahLst/>
            <a:cxnLst/>
            <a:rect r="r" b="b" t="t" l="l"/>
            <a:pathLst>
              <a:path h="3773310" w="5031079">
                <a:moveTo>
                  <a:pt x="0" y="0"/>
                </a:moveTo>
                <a:lnTo>
                  <a:pt x="5031080" y="0"/>
                </a:lnTo>
                <a:lnTo>
                  <a:pt x="5031080" y="3773310"/>
                </a:lnTo>
                <a:lnTo>
                  <a:pt x="0" y="3773310"/>
                </a:lnTo>
                <a:lnTo>
                  <a:pt x="0" y="0"/>
                </a:lnTo>
                <a:close/>
              </a:path>
            </a:pathLst>
          </a:custGeom>
          <a:blipFill>
            <a:blip r:embed="rId4"/>
            <a:stretch>
              <a:fillRect l="-60" t="0" r="-60" b="0"/>
            </a:stretch>
          </a:blipFill>
        </p:spPr>
      </p:sp>
      <p:sp>
        <p:nvSpPr>
          <p:cNvPr name="Freeform 11" id="11"/>
          <p:cNvSpPr/>
          <p:nvPr/>
        </p:nvSpPr>
        <p:spPr>
          <a:xfrm flipH="false" flipV="false" rot="0">
            <a:off x="2716736" y="4291113"/>
            <a:ext cx="5031079" cy="3773310"/>
          </a:xfrm>
          <a:custGeom>
            <a:avLst/>
            <a:gdLst/>
            <a:ahLst/>
            <a:cxnLst/>
            <a:rect r="r" b="b" t="t" l="l"/>
            <a:pathLst>
              <a:path h="3773310" w="5031079">
                <a:moveTo>
                  <a:pt x="0" y="0"/>
                </a:moveTo>
                <a:lnTo>
                  <a:pt x="5031080" y="0"/>
                </a:lnTo>
                <a:lnTo>
                  <a:pt x="5031080" y="3773310"/>
                </a:lnTo>
                <a:lnTo>
                  <a:pt x="0" y="3773310"/>
                </a:lnTo>
                <a:lnTo>
                  <a:pt x="0" y="0"/>
                </a:lnTo>
                <a:close/>
              </a:path>
            </a:pathLst>
          </a:custGeom>
          <a:blipFill>
            <a:blip r:embed="rId5"/>
            <a:stretch>
              <a:fillRect l="0" t="0" r="0" b="0"/>
            </a:stretch>
          </a:blipFill>
        </p:spPr>
      </p:sp>
      <p:sp>
        <p:nvSpPr>
          <p:cNvPr name="Freeform 12" id="12"/>
          <p:cNvSpPr/>
          <p:nvPr/>
        </p:nvSpPr>
        <p:spPr>
          <a:xfrm flipH="false" flipV="false" rot="0">
            <a:off x="7863176" y="5630507"/>
            <a:ext cx="2561647" cy="1094522"/>
          </a:xfrm>
          <a:custGeom>
            <a:avLst/>
            <a:gdLst/>
            <a:ahLst/>
            <a:cxnLst/>
            <a:rect r="r" b="b" t="t" l="l"/>
            <a:pathLst>
              <a:path h="1094522" w="2561647">
                <a:moveTo>
                  <a:pt x="0" y="0"/>
                </a:moveTo>
                <a:lnTo>
                  <a:pt x="2561648" y="0"/>
                </a:lnTo>
                <a:lnTo>
                  <a:pt x="2561648" y="1094522"/>
                </a:lnTo>
                <a:lnTo>
                  <a:pt x="0" y="10945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3593537" y="681419"/>
            <a:ext cx="16230600"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Open Sauce Bold"/>
                <a:ea typeface="Open Sauce Bold"/>
                <a:cs typeface="Open Sauce Bold"/>
                <a:sym typeface="Open Sauce Bold"/>
              </a:rPr>
              <a:t>Why Saliency Detection?</a:t>
            </a:r>
          </a:p>
        </p:txBody>
      </p:sp>
      <p:sp>
        <p:nvSpPr>
          <p:cNvPr name="TextBox 14" id="14"/>
          <p:cNvSpPr txBox="true"/>
          <p:nvPr/>
        </p:nvSpPr>
        <p:spPr>
          <a:xfrm rot="0">
            <a:off x="2018827" y="2292133"/>
            <a:ext cx="14250345" cy="1998980"/>
          </a:xfrm>
          <a:prstGeom prst="rect">
            <a:avLst/>
          </a:prstGeom>
        </p:spPr>
        <p:txBody>
          <a:bodyPr anchor="t" rtlCol="false" tIns="0" lIns="0" bIns="0" rIns="0">
            <a:spAutoFit/>
          </a:bodyPr>
          <a:lstStyle/>
          <a:p>
            <a:pPr algn="just">
              <a:lnSpc>
                <a:spcPts val="4029"/>
              </a:lnSpc>
            </a:pPr>
            <a:r>
              <a:rPr lang="en-US" sz="3099">
                <a:solidFill>
                  <a:srgbClr val="223C5D"/>
                </a:solidFill>
                <a:latin typeface="Canva Sans"/>
                <a:ea typeface="Canva Sans"/>
                <a:cs typeface="Canva Sans"/>
                <a:sym typeface="Canva Sans"/>
              </a:rPr>
              <a:t>as it identifies visually important regions in the image that naturally draw human attention. This helps preserve key subjects or focal points during resizing, ensuring that the most eye-catching elements remain intact.</a:t>
            </a:r>
          </a:p>
          <a:p>
            <a:pPr algn="just">
              <a:lnSpc>
                <a:spcPts val="4029"/>
              </a:lnSpc>
              <a:spcBef>
                <a:spcPct val="0"/>
              </a:spcBef>
            </a:pPr>
          </a:p>
        </p:txBody>
      </p:sp>
      <p:sp>
        <p:nvSpPr>
          <p:cNvPr name="TextBox 15" id="15"/>
          <p:cNvSpPr txBox="true"/>
          <p:nvPr/>
        </p:nvSpPr>
        <p:spPr>
          <a:xfrm rot="0">
            <a:off x="10540184" y="8026323"/>
            <a:ext cx="5031079" cy="413545"/>
          </a:xfrm>
          <a:prstGeom prst="rect">
            <a:avLst/>
          </a:prstGeom>
        </p:spPr>
        <p:txBody>
          <a:bodyPr anchor="t" rtlCol="false" tIns="0" lIns="0" bIns="0" rIns="0">
            <a:spAutoFit/>
          </a:bodyPr>
          <a:lstStyle/>
          <a:p>
            <a:pPr algn="ctr">
              <a:lnSpc>
                <a:spcPts val="3454"/>
              </a:lnSpc>
              <a:spcBef>
                <a:spcPct val="0"/>
              </a:spcBef>
            </a:pPr>
            <a:r>
              <a:rPr lang="en-US" sz="2467">
                <a:solidFill>
                  <a:srgbClr val="000000"/>
                </a:solidFill>
                <a:latin typeface="Canva Sans"/>
                <a:ea typeface="Canva Sans"/>
                <a:cs typeface="Canva Sans"/>
                <a:sym typeface="Canva Sans"/>
              </a:rPr>
              <a:t>Saliency Map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sp>
        <p:nvSpPr>
          <p:cNvPr name="TextBox 7" id="7"/>
          <p:cNvSpPr txBox="true"/>
          <p:nvPr/>
        </p:nvSpPr>
        <p:spPr>
          <a:xfrm rot="0">
            <a:off x="2718585" y="2264026"/>
            <a:ext cx="12850830" cy="1652270"/>
          </a:xfrm>
          <a:prstGeom prst="rect">
            <a:avLst/>
          </a:prstGeom>
        </p:spPr>
        <p:txBody>
          <a:bodyPr anchor="t" rtlCol="false" tIns="0" lIns="0" bIns="0" rIns="0">
            <a:spAutoFit/>
          </a:bodyPr>
          <a:lstStyle/>
          <a:p>
            <a:pPr algn="just">
              <a:lnSpc>
                <a:spcPts val="4419"/>
              </a:lnSpc>
            </a:pPr>
            <a:r>
              <a:rPr lang="en-US" sz="3399">
                <a:solidFill>
                  <a:srgbClr val="223C5D"/>
                </a:solidFill>
                <a:latin typeface="Canva Sans"/>
                <a:ea typeface="Canva Sans"/>
                <a:cs typeface="Canva Sans"/>
                <a:sym typeface="Canva Sans"/>
              </a:rPr>
              <a:t>Foreground segmentation separates main subjects from the background. we used this with help of the </a:t>
            </a:r>
            <a:r>
              <a:rPr lang="en-US" b="true" sz="3399" i="true">
                <a:solidFill>
                  <a:srgbClr val="223C5D"/>
                </a:solidFill>
                <a:latin typeface="Canva Sans Bold Italics"/>
                <a:ea typeface="Canva Sans Bold Italics"/>
                <a:cs typeface="Canva Sans Bold Italics"/>
                <a:sym typeface="Canva Sans Bold Italics"/>
              </a:rPr>
              <a:t>depth map</a:t>
            </a:r>
            <a:r>
              <a:rPr lang="en-US" sz="3399">
                <a:solidFill>
                  <a:srgbClr val="223C5D"/>
                </a:solidFill>
                <a:latin typeface="Canva Sans"/>
                <a:ea typeface="Canva Sans"/>
                <a:cs typeface="Canva Sans"/>
                <a:sym typeface="Canva Sans"/>
              </a:rPr>
              <a:t>.</a:t>
            </a:r>
          </a:p>
          <a:p>
            <a:pPr algn="just">
              <a:lnSpc>
                <a:spcPts val="4419"/>
              </a:lnSpc>
              <a:spcBef>
                <a:spcPct val="0"/>
              </a:spcBef>
            </a:pPr>
          </a:p>
        </p:txBody>
      </p:sp>
      <p:sp>
        <p:nvSpPr>
          <p:cNvPr name="TextBox 8" id="8"/>
          <p:cNvSpPr txBox="true"/>
          <p:nvPr/>
        </p:nvSpPr>
        <p:spPr>
          <a:xfrm rot="0">
            <a:off x="2718585" y="3866023"/>
            <a:ext cx="13458011" cy="4876548"/>
          </a:xfrm>
          <a:prstGeom prst="rect">
            <a:avLst/>
          </a:prstGeom>
        </p:spPr>
        <p:txBody>
          <a:bodyPr anchor="t" rtlCol="false" tIns="0" lIns="0" bIns="0" rIns="0">
            <a:spAutoFit/>
          </a:bodyPr>
          <a:lstStyle/>
          <a:p>
            <a:pPr algn="l">
              <a:lnSpc>
                <a:spcPts val="4965"/>
              </a:lnSpc>
              <a:spcBef>
                <a:spcPct val="0"/>
              </a:spcBef>
            </a:pPr>
            <a:r>
              <a:rPr lang="en-US" b="true" sz="3819">
                <a:solidFill>
                  <a:srgbClr val="223C5D"/>
                </a:solidFill>
                <a:latin typeface="Open Sauce Bold"/>
                <a:ea typeface="Open Sauce Bold"/>
                <a:cs typeface="Open Sauce Bold"/>
                <a:sym typeface="Open Sauce Bold"/>
              </a:rPr>
              <a:t>Mask R-CNN</a:t>
            </a:r>
            <a:r>
              <a:rPr lang="en-US" sz="3819">
                <a:solidFill>
                  <a:srgbClr val="223C5D"/>
                </a:solidFill>
                <a:latin typeface="Open Sauce"/>
                <a:ea typeface="Open Sauce"/>
                <a:cs typeface="Open Sauce"/>
                <a:sym typeface="Open Sauce"/>
              </a:rPr>
              <a:t>: </a:t>
            </a:r>
          </a:p>
          <a:p>
            <a:pPr algn="just">
              <a:lnSpc>
                <a:spcPts val="4835"/>
              </a:lnSpc>
              <a:spcBef>
                <a:spcPct val="0"/>
              </a:spcBef>
            </a:pPr>
            <a:r>
              <a:rPr lang="en-US" sz="3719">
                <a:solidFill>
                  <a:srgbClr val="223C5D"/>
                </a:solidFill>
                <a:latin typeface="Canva Sans"/>
                <a:ea typeface="Canva Sans"/>
                <a:cs typeface="Canva Sans"/>
                <a:sym typeface="Canva Sans"/>
              </a:rPr>
              <a:t>is an extension of the Faster R-CNN model, designed for object detection and instance segmentation tasks. It adds a branch for predicting segmentation masks on each Region of Interest (RoI) in addition to the existing branches for classification and bounding box regression.</a:t>
            </a:r>
          </a:p>
          <a:p>
            <a:pPr algn="just">
              <a:lnSpc>
                <a:spcPts val="4835"/>
              </a:lnSpc>
              <a:spcBef>
                <a:spcPct val="0"/>
              </a:spcBef>
            </a:pPr>
          </a:p>
          <a:p>
            <a:pPr algn="just">
              <a:lnSpc>
                <a:spcPts val="4835"/>
              </a:lnSpc>
              <a:spcBef>
                <a:spcPct val="0"/>
              </a:spcBef>
            </a:pPr>
          </a:p>
        </p:txBody>
      </p:sp>
      <p:grpSp>
        <p:nvGrpSpPr>
          <p:cNvPr name="Group 9" id="9"/>
          <p:cNvGrpSpPr/>
          <p:nvPr/>
        </p:nvGrpSpPr>
        <p:grpSpPr>
          <a:xfrm rot="0">
            <a:off x="0" y="411326"/>
            <a:ext cx="10156910" cy="1543050"/>
            <a:chOff x="0" y="0"/>
            <a:chExt cx="2675071" cy="406400"/>
          </a:xfrm>
        </p:grpSpPr>
        <p:sp>
          <p:nvSpPr>
            <p:cNvPr name="Freeform 10" id="10"/>
            <p:cNvSpPr/>
            <p:nvPr/>
          </p:nvSpPr>
          <p:spPr>
            <a:xfrm flipH="false" flipV="false" rot="0">
              <a:off x="0" y="0"/>
              <a:ext cx="2675071" cy="406400"/>
            </a:xfrm>
            <a:custGeom>
              <a:avLst/>
              <a:gdLst/>
              <a:ahLst/>
              <a:cxnLst/>
              <a:rect r="r" b="b" t="t" l="l"/>
              <a:pathLst>
                <a:path h="406400" w="2675071">
                  <a:moveTo>
                    <a:pt x="2471871" y="0"/>
                  </a:moveTo>
                  <a:lnTo>
                    <a:pt x="0" y="0"/>
                  </a:lnTo>
                  <a:lnTo>
                    <a:pt x="0" y="406400"/>
                  </a:lnTo>
                  <a:lnTo>
                    <a:pt x="2471871" y="406400"/>
                  </a:lnTo>
                  <a:lnTo>
                    <a:pt x="2675071" y="203200"/>
                  </a:lnTo>
                  <a:lnTo>
                    <a:pt x="2471871" y="0"/>
                  </a:lnTo>
                  <a:close/>
                </a:path>
              </a:pathLst>
            </a:custGeom>
            <a:solidFill>
              <a:srgbClr val="FDFBFB"/>
            </a:solidFill>
          </p:spPr>
        </p:sp>
        <p:sp>
          <p:nvSpPr>
            <p:cNvPr name="TextBox 11" id="11"/>
            <p:cNvSpPr txBox="true"/>
            <p:nvPr/>
          </p:nvSpPr>
          <p:spPr>
            <a:xfrm>
              <a:off x="0" y="-38100"/>
              <a:ext cx="2560771" cy="444500"/>
            </a:xfrm>
            <a:prstGeom prst="rect">
              <a:avLst/>
            </a:prstGeom>
          </p:spPr>
          <p:txBody>
            <a:bodyPr anchor="ctr" rtlCol="false" tIns="50800" lIns="50800" bIns="50800" rIns="50800"/>
            <a:lstStyle/>
            <a:p>
              <a:pPr algn="ctr">
                <a:lnSpc>
                  <a:spcPts val="3454"/>
                </a:lnSpc>
              </a:pPr>
            </a:p>
          </p:txBody>
        </p:sp>
      </p:grpSp>
      <p:sp>
        <p:nvSpPr>
          <p:cNvPr name="TextBox 12" id="12"/>
          <p:cNvSpPr txBox="true"/>
          <p:nvPr/>
        </p:nvSpPr>
        <p:spPr>
          <a:xfrm rot="0">
            <a:off x="0" y="681419"/>
            <a:ext cx="9768963"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Open Sauce Bold"/>
                <a:ea typeface="Open Sauce Bold"/>
                <a:cs typeface="Open Sauce Bold"/>
                <a:sym typeface="Open Sauce Bold"/>
              </a:rPr>
              <a:t>Foreground Segmentation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5200385"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80231" y="-3368517"/>
            <a:ext cx="4959890" cy="49598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648630"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302174" y="1038225"/>
            <a:ext cx="7683652" cy="1303795"/>
          </a:xfrm>
          <a:prstGeom prst="rect">
            <a:avLst/>
          </a:prstGeom>
        </p:spPr>
        <p:txBody>
          <a:bodyPr anchor="t" rtlCol="false" tIns="0" lIns="0" bIns="0" rIns="0">
            <a:spAutoFit/>
          </a:bodyPr>
          <a:lstStyle/>
          <a:p>
            <a:pPr algn="ctr" marL="0" indent="0" lvl="0">
              <a:lnSpc>
                <a:spcPts val="10341"/>
              </a:lnSpc>
            </a:pPr>
            <a:r>
              <a:rPr lang="en-US" b="true" sz="8617">
                <a:solidFill>
                  <a:srgbClr val="FFFFFF"/>
                </a:solidFill>
                <a:latin typeface="Canva Sans Bold"/>
                <a:ea typeface="Canva Sans Bold"/>
                <a:cs typeface="Canva Sans Bold"/>
                <a:sym typeface="Canva Sans Bold"/>
              </a:rPr>
              <a:t>Key Features</a:t>
            </a:r>
          </a:p>
        </p:txBody>
      </p:sp>
      <p:grpSp>
        <p:nvGrpSpPr>
          <p:cNvPr name="Group 8" id="8"/>
          <p:cNvGrpSpPr/>
          <p:nvPr/>
        </p:nvGrpSpPr>
        <p:grpSpPr>
          <a:xfrm rot="0">
            <a:off x="737258" y="3965359"/>
            <a:ext cx="5229845" cy="3530842"/>
            <a:chOff x="0" y="0"/>
            <a:chExt cx="1377408" cy="929934"/>
          </a:xfrm>
        </p:grpSpPr>
        <p:sp>
          <p:nvSpPr>
            <p:cNvPr name="Freeform 9" id="9"/>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2F2F2">
                <a:alpha val="80000"/>
              </a:srgbClr>
            </a:solidFill>
          </p:spPr>
        </p:sp>
        <p:sp>
          <p:nvSpPr>
            <p:cNvPr name="TextBox 10" id="10"/>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grpSp>
        <p:nvGrpSpPr>
          <p:cNvPr name="Group 11" id="11"/>
          <p:cNvGrpSpPr/>
          <p:nvPr/>
        </p:nvGrpSpPr>
        <p:grpSpPr>
          <a:xfrm rot="0">
            <a:off x="6529078" y="5140092"/>
            <a:ext cx="5229845" cy="3530842"/>
            <a:chOff x="0" y="0"/>
            <a:chExt cx="1377408" cy="929934"/>
          </a:xfrm>
        </p:grpSpPr>
        <p:sp>
          <p:nvSpPr>
            <p:cNvPr name="Freeform 12" id="12"/>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2F2F2">
                <a:alpha val="80000"/>
              </a:srgbClr>
            </a:solidFill>
          </p:spPr>
        </p:sp>
        <p:sp>
          <p:nvSpPr>
            <p:cNvPr name="TextBox 13" id="13"/>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grpSp>
        <p:nvGrpSpPr>
          <p:cNvPr name="Group 14" id="14"/>
          <p:cNvGrpSpPr/>
          <p:nvPr/>
        </p:nvGrpSpPr>
        <p:grpSpPr>
          <a:xfrm rot="0">
            <a:off x="12320897" y="3965359"/>
            <a:ext cx="5229845" cy="3530842"/>
            <a:chOff x="0" y="0"/>
            <a:chExt cx="1377408" cy="929934"/>
          </a:xfrm>
        </p:grpSpPr>
        <p:sp>
          <p:nvSpPr>
            <p:cNvPr name="Freeform 15" id="15"/>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2F2F2">
                <a:alpha val="80000"/>
              </a:srgbClr>
            </a:solidFill>
          </p:spPr>
        </p:sp>
        <p:sp>
          <p:nvSpPr>
            <p:cNvPr name="TextBox 16" id="16"/>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sp>
        <p:nvSpPr>
          <p:cNvPr name="TextBox 17" id="17"/>
          <p:cNvSpPr txBox="true"/>
          <p:nvPr/>
        </p:nvSpPr>
        <p:spPr>
          <a:xfrm rot="0">
            <a:off x="12856210" y="4792250"/>
            <a:ext cx="4159218" cy="1970405"/>
          </a:xfrm>
          <a:prstGeom prst="rect">
            <a:avLst/>
          </a:prstGeom>
        </p:spPr>
        <p:txBody>
          <a:bodyPr anchor="t" rtlCol="false" tIns="0" lIns="0" bIns="0" rIns="0">
            <a:spAutoFit/>
          </a:bodyPr>
          <a:lstStyle/>
          <a:p>
            <a:pPr algn="ctr" marL="0" indent="0" lvl="1">
              <a:lnSpc>
                <a:spcPts val="4479"/>
              </a:lnSpc>
              <a:spcBef>
                <a:spcPct val="0"/>
              </a:spcBef>
            </a:pPr>
            <a:r>
              <a:rPr lang="en-US" b="true" sz="3199" strike="noStrike" u="none">
                <a:solidFill>
                  <a:srgbClr val="223C5D"/>
                </a:solidFill>
                <a:latin typeface="Canva Sans Bold"/>
                <a:ea typeface="Canva Sans Bold"/>
                <a:cs typeface="Canva Sans Bold"/>
                <a:sym typeface="Canva Sans Bold"/>
              </a:rPr>
              <a:t>Generalization</a:t>
            </a:r>
          </a:p>
          <a:p>
            <a:pPr algn="just">
              <a:lnSpc>
                <a:spcPts val="3640"/>
              </a:lnSpc>
              <a:spcBef>
                <a:spcPct val="0"/>
              </a:spcBef>
            </a:pPr>
            <a:r>
              <a:rPr lang="en-US" sz="2600" strike="noStrike" u="none">
                <a:solidFill>
                  <a:srgbClr val="223C5D"/>
                </a:solidFill>
                <a:latin typeface="Canva Sans"/>
                <a:ea typeface="Canva Sans"/>
                <a:cs typeface="Canva Sans"/>
                <a:sym typeface="Canva Sans"/>
              </a:rPr>
              <a:t>Excellent, due to diverse training datasets.</a:t>
            </a:r>
          </a:p>
          <a:p>
            <a:pPr algn="just" marL="0" indent="0" lvl="1">
              <a:lnSpc>
                <a:spcPts val="4059"/>
              </a:lnSpc>
              <a:spcBef>
                <a:spcPct val="0"/>
              </a:spcBef>
            </a:pPr>
          </a:p>
        </p:txBody>
      </p:sp>
      <p:sp>
        <p:nvSpPr>
          <p:cNvPr name="TextBox 18" id="18"/>
          <p:cNvSpPr txBox="true"/>
          <p:nvPr/>
        </p:nvSpPr>
        <p:spPr>
          <a:xfrm rot="0">
            <a:off x="6760022" y="5520278"/>
            <a:ext cx="4623774" cy="2831465"/>
          </a:xfrm>
          <a:prstGeom prst="rect">
            <a:avLst/>
          </a:prstGeom>
        </p:spPr>
        <p:txBody>
          <a:bodyPr anchor="t" rtlCol="false" tIns="0" lIns="0" bIns="0" rIns="0">
            <a:spAutoFit/>
          </a:bodyPr>
          <a:lstStyle/>
          <a:p>
            <a:pPr algn="ctr" marL="0" indent="0" lvl="1">
              <a:lnSpc>
                <a:spcPts val="4479"/>
              </a:lnSpc>
              <a:spcBef>
                <a:spcPct val="0"/>
              </a:spcBef>
            </a:pPr>
            <a:r>
              <a:rPr lang="en-US" b="true" sz="3199" strike="noStrike" u="none">
                <a:solidFill>
                  <a:srgbClr val="223C5D"/>
                </a:solidFill>
                <a:latin typeface="Canva Sans Bold"/>
                <a:ea typeface="Canva Sans Bold"/>
                <a:cs typeface="Canva Sans Bold"/>
                <a:sym typeface="Canva Sans Bold"/>
              </a:rPr>
              <a:t>Accuracy</a:t>
            </a:r>
          </a:p>
          <a:p>
            <a:pPr algn="just">
              <a:lnSpc>
                <a:spcPts val="3640"/>
              </a:lnSpc>
              <a:spcBef>
                <a:spcPct val="0"/>
              </a:spcBef>
            </a:pPr>
            <a:r>
              <a:rPr lang="en-US" sz="2600" strike="noStrike" u="none">
                <a:solidFill>
                  <a:srgbClr val="223C5D"/>
                </a:solidFill>
                <a:latin typeface="Canva Sans"/>
                <a:ea typeface="Canva Sans"/>
                <a:cs typeface="Canva Sans"/>
                <a:sym typeface="Canva Sans"/>
              </a:rPr>
              <a:t>High accuracy in both object detection and segmentation, capable of handling complex scenes with multiple objects.</a:t>
            </a:r>
          </a:p>
          <a:p>
            <a:pPr algn="just">
              <a:lnSpc>
                <a:spcPts val="3640"/>
              </a:lnSpc>
              <a:spcBef>
                <a:spcPct val="0"/>
              </a:spcBef>
            </a:pPr>
          </a:p>
        </p:txBody>
      </p:sp>
      <p:sp>
        <p:nvSpPr>
          <p:cNvPr name="TextBox 19" id="19"/>
          <p:cNvSpPr txBox="true"/>
          <p:nvPr/>
        </p:nvSpPr>
        <p:spPr>
          <a:xfrm rot="0">
            <a:off x="1392593" y="4590320"/>
            <a:ext cx="3909581" cy="2374265"/>
          </a:xfrm>
          <a:prstGeom prst="rect">
            <a:avLst/>
          </a:prstGeom>
        </p:spPr>
        <p:txBody>
          <a:bodyPr anchor="t" rtlCol="false" tIns="0" lIns="0" bIns="0" rIns="0">
            <a:spAutoFit/>
          </a:bodyPr>
          <a:lstStyle/>
          <a:p>
            <a:pPr algn="ctr">
              <a:lnSpc>
                <a:spcPts val="4479"/>
              </a:lnSpc>
            </a:pPr>
            <a:r>
              <a:rPr lang="en-US" sz="3199" b="true">
                <a:solidFill>
                  <a:srgbClr val="223C5D"/>
                </a:solidFill>
                <a:latin typeface="Canva Sans Bold"/>
                <a:ea typeface="Canva Sans Bold"/>
                <a:cs typeface="Canva Sans Bold"/>
                <a:sym typeface="Canva Sans Bold"/>
              </a:rPr>
              <a:t>Architecture</a:t>
            </a:r>
          </a:p>
          <a:p>
            <a:pPr algn="just">
              <a:lnSpc>
                <a:spcPts val="3640"/>
              </a:lnSpc>
            </a:pPr>
            <a:r>
              <a:rPr lang="en-US" sz="2600">
                <a:solidFill>
                  <a:srgbClr val="223C5D"/>
                </a:solidFill>
                <a:latin typeface="Canva Sans"/>
                <a:ea typeface="Canva Sans"/>
                <a:cs typeface="Canva Sans"/>
                <a:sym typeface="Canva Sans"/>
              </a:rPr>
              <a:t>Builds on Faster R-CNN by adding a parallel branch for mask prediction.</a:t>
            </a:r>
          </a:p>
        </p:txBody>
      </p:sp>
      <p:sp>
        <p:nvSpPr>
          <p:cNvPr name="Freeform 20" id="20"/>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5362310" y="71281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853424" y="6318585"/>
            <a:ext cx="10948548" cy="109485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028700" y="1028700"/>
            <a:ext cx="16230600" cy="8229600"/>
            <a:chOff x="0" y="0"/>
            <a:chExt cx="4274726" cy="2167467"/>
          </a:xfrm>
        </p:grpSpPr>
        <p:sp>
          <p:nvSpPr>
            <p:cNvPr name="Freeform 9" id="9"/>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10" id="10"/>
            <p:cNvSpPr txBox="true"/>
            <p:nvPr/>
          </p:nvSpPr>
          <p:spPr>
            <a:xfrm>
              <a:off x="0" y="-38100"/>
              <a:ext cx="4274726" cy="2205567"/>
            </a:xfrm>
            <a:prstGeom prst="rect">
              <a:avLst/>
            </a:prstGeom>
          </p:spPr>
          <p:txBody>
            <a:bodyPr anchor="ctr" rtlCol="false" tIns="50800" lIns="50800" bIns="50800" rIns="50800"/>
            <a:lstStyle/>
            <a:p>
              <a:pPr algn="ctr">
                <a:lnSpc>
                  <a:spcPts val="3454"/>
                </a:lnSpc>
              </a:pPr>
            </a:p>
            <a:p>
              <a:pPr algn="ctr">
                <a:lnSpc>
                  <a:spcPts val="3454"/>
                </a:lnSpc>
              </a:pPr>
            </a:p>
            <a:p>
              <a:pPr algn="ctr">
                <a:lnSpc>
                  <a:spcPts val="3454"/>
                </a:lnSpc>
              </a:pPr>
            </a:p>
          </p:txBody>
        </p:sp>
      </p:grpSp>
      <p:grpSp>
        <p:nvGrpSpPr>
          <p:cNvPr name="Group 11" id="11"/>
          <p:cNvGrpSpPr/>
          <p:nvPr/>
        </p:nvGrpSpPr>
        <p:grpSpPr>
          <a:xfrm rot="0">
            <a:off x="0" y="411326"/>
            <a:ext cx="11859026" cy="1543050"/>
            <a:chOff x="0" y="0"/>
            <a:chExt cx="3123365" cy="406400"/>
          </a:xfrm>
        </p:grpSpPr>
        <p:sp>
          <p:nvSpPr>
            <p:cNvPr name="Freeform 12" id="12"/>
            <p:cNvSpPr/>
            <p:nvPr/>
          </p:nvSpPr>
          <p:spPr>
            <a:xfrm flipH="false" flipV="false" rot="0">
              <a:off x="0" y="0"/>
              <a:ext cx="3123365" cy="406400"/>
            </a:xfrm>
            <a:custGeom>
              <a:avLst/>
              <a:gdLst/>
              <a:ahLst/>
              <a:cxnLst/>
              <a:rect r="r" b="b" t="t" l="l"/>
              <a:pathLst>
                <a:path h="406400" w="3123365">
                  <a:moveTo>
                    <a:pt x="2920165" y="0"/>
                  </a:moveTo>
                  <a:lnTo>
                    <a:pt x="0" y="0"/>
                  </a:lnTo>
                  <a:lnTo>
                    <a:pt x="0" y="406400"/>
                  </a:lnTo>
                  <a:lnTo>
                    <a:pt x="2920165" y="406400"/>
                  </a:lnTo>
                  <a:lnTo>
                    <a:pt x="3123365" y="203200"/>
                  </a:lnTo>
                  <a:lnTo>
                    <a:pt x="2920165" y="0"/>
                  </a:lnTo>
                  <a:close/>
                </a:path>
              </a:pathLst>
            </a:custGeom>
            <a:solidFill>
              <a:srgbClr val="FFFFFF"/>
            </a:solidFill>
          </p:spPr>
        </p:sp>
        <p:sp>
          <p:nvSpPr>
            <p:cNvPr name="TextBox 13" id="13"/>
            <p:cNvSpPr txBox="true"/>
            <p:nvPr/>
          </p:nvSpPr>
          <p:spPr>
            <a:xfrm>
              <a:off x="0" y="-38100"/>
              <a:ext cx="3009065" cy="444500"/>
            </a:xfrm>
            <a:prstGeom prst="rect">
              <a:avLst/>
            </a:prstGeom>
          </p:spPr>
          <p:txBody>
            <a:bodyPr anchor="ctr" rtlCol="false" tIns="50800" lIns="50800" bIns="50800" rIns="50800"/>
            <a:lstStyle/>
            <a:p>
              <a:pPr algn="ctr">
                <a:lnSpc>
                  <a:spcPts val="3454"/>
                </a:lnSpc>
              </a:pPr>
            </a:p>
          </p:txBody>
        </p:sp>
      </p:grpSp>
      <p:sp>
        <p:nvSpPr>
          <p:cNvPr name="Freeform 14" id="14"/>
          <p:cNvSpPr/>
          <p:nvPr/>
        </p:nvSpPr>
        <p:spPr>
          <a:xfrm flipH="false" flipV="false" rot="0">
            <a:off x="10540184" y="4782286"/>
            <a:ext cx="5031079" cy="3773310"/>
          </a:xfrm>
          <a:custGeom>
            <a:avLst/>
            <a:gdLst/>
            <a:ahLst/>
            <a:cxnLst/>
            <a:rect r="r" b="b" t="t" l="l"/>
            <a:pathLst>
              <a:path h="3773310" w="5031079">
                <a:moveTo>
                  <a:pt x="0" y="0"/>
                </a:moveTo>
                <a:lnTo>
                  <a:pt x="5031080" y="0"/>
                </a:lnTo>
                <a:lnTo>
                  <a:pt x="5031080" y="3773309"/>
                </a:lnTo>
                <a:lnTo>
                  <a:pt x="0" y="3773309"/>
                </a:lnTo>
                <a:lnTo>
                  <a:pt x="0" y="0"/>
                </a:lnTo>
                <a:close/>
              </a:path>
            </a:pathLst>
          </a:custGeom>
          <a:blipFill>
            <a:blip r:embed="rId6"/>
            <a:stretch>
              <a:fillRect l="-60" t="0" r="-60" b="0"/>
            </a:stretch>
          </a:blipFill>
        </p:spPr>
      </p:sp>
      <p:sp>
        <p:nvSpPr>
          <p:cNvPr name="Freeform 15" id="15"/>
          <p:cNvSpPr/>
          <p:nvPr/>
        </p:nvSpPr>
        <p:spPr>
          <a:xfrm flipH="false" flipV="false" rot="0">
            <a:off x="2716736" y="4782286"/>
            <a:ext cx="5031079" cy="3773310"/>
          </a:xfrm>
          <a:custGeom>
            <a:avLst/>
            <a:gdLst/>
            <a:ahLst/>
            <a:cxnLst/>
            <a:rect r="r" b="b" t="t" l="l"/>
            <a:pathLst>
              <a:path h="3773310" w="5031079">
                <a:moveTo>
                  <a:pt x="0" y="0"/>
                </a:moveTo>
                <a:lnTo>
                  <a:pt x="5031080" y="0"/>
                </a:lnTo>
                <a:lnTo>
                  <a:pt x="5031080" y="3773309"/>
                </a:lnTo>
                <a:lnTo>
                  <a:pt x="0" y="3773309"/>
                </a:lnTo>
                <a:lnTo>
                  <a:pt x="0" y="0"/>
                </a:lnTo>
                <a:close/>
              </a:path>
            </a:pathLst>
          </a:custGeom>
          <a:blipFill>
            <a:blip r:embed="rId7"/>
            <a:stretch>
              <a:fillRect l="0" t="0" r="0" b="0"/>
            </a:stretch>
          </a:blipFill>
        </p:spPr>
      </p:sp>
      <p:sp>
        <p:nvSpPr>
          <p:cNvPr name="Freeform 16" id="16"/>
          <p:cNvSpPr/>
          <p:nvPr/>
        </p:nvSpPr>
        <p:spPr>
          <a:xfrm flipH="false" flipV="false" rot="0">
            <a:off x="7863176" y="6121680"/>
            <a:ext cx="2561647" cy="1094522"/>
          </a:xfrm>
          <a:custGeom>
            <a:avLst/>
            <a:gdLst/>
            <a:ahLst/>
            <a:cxnLst/>
            <a:rect r="r" b="b" t="t" l="l"/>
            <a:pathLst>
              <a:path h="1094522" w="2561647">
                <a:moveTo>
                  <a:pt x="0" y="0"/>
                </a:moveTo>
                <a:lnTo>
                  <a:pt x="2561648" y="0"/>
                </a:lnTo>
                <a:lnTo>
                  <a:pt x="2561648" y="1094522"/>
                </a:lnTo>
                <a:lnTo>
                  <a:pt x="0" y="10945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2100892" y="705461"/>
            <a:ext cx="15954316" cy="885913"/>
          </a:xfrm>
          <a:prstGeom prst="rect">
            <a:avLst/>
          </a:prstGeom>
        </p:spPr>
        <p:txBody>
          <a:bodyPr anchor="t" rtlCol="false" tIns="0" lIns="0" bIns="0" rIns="0">
            <a:spAutoFit/>
          </a:bodyPr>
          <a:lstStyle/>
          <a:p>
            <a:pPr algn="ctr">
              <a:lnSpc>
                <a:spcPts val="7156"/>
              </a:lnSpc>
              <a:spcBef>
                <a:spcPct val="0"/>
              </a:spcBef>
            </a:pPr>
            <a:r>
              <a:rPr lang="en-US" b="true" sz="5504">
                <a:solidFill>
                  <a:srgbClr val="223C5D"/>
                </a:solidFill>
                <a:latin typeface="Open Sauce Bold"/>
                <a:ea typeface="Open Sauce Bold"/>
                <a:cs typeface="Open Sauce Bold"/>
                <a:sym typeface="Open Sauce Bold"/>
              </a:rPr>
              <a:t>Why Foreground Segmentation?</a:t>
            </a:r>
          </a:p>
        </p:txBody>
      </p:sp>
      <p:sp>
        <p:nvSpPr>
          <p:cNvPr name="TextBox 18" id="18"/>
          <p:cNvSpPr txBox="true"/>
          <p:nvPr/>
        </p:nvSpPr>
        <p:spPr>
          <a:xfrm rot="0">
            <a:off x="2018827" y="2278481"/>
            <a:ext cx="14250345" cy="2503805"/>
          </a:xfrm>
          <a:prstGeom prst="rect">
            <a:avLst/>
          </a:prstGeom>
        </p:spPr>
        <p:txBody>
          <a:bodyPr anchor="t" rtlCol="false" tIns="0" lIns="0" bIns="0" rIns="0">
            <a:spAutoFit/>
          </a:bodyPr>
          <a:lstStyle/>
          <a:p>
            <a:pPr algn="just">
              <a:lnSpc>
                <a:spcPts val="4029"/>
              </a:lnSpc>
            </a:pPr>
            <a:r>
              <a:rPr lang="en-US" sz="3099">
                <a:solidFill>
                  <a:srgbClr val="223C5D"/>
                </a:solidFill>
                <a:latin typeface="Canva Sans"/>
                <a:ea typeface="Canva Sans"/>
                <a:cs typeface="Canva Sans"/>
                <a:sym typeface="Canva Sans"/>
              </a:rPr>
              <a:t>In seam carving, this is invaluable for protecting the integrity of main subjects by giving it more importance weight than the background ones and sometimes it solves the saliency failure cases, allowing for more aggressive modification of background areas</a:t>
            </a:r>
          </a:p>
          <a:p>
            <a:pPr algn="just">
              <a:lnSpc>
                <a:spcPts val="4029"/>
              </a:lnSpc>
              <a:spcBef>
                <a:spcPct val="0"/>
              </a:spcBef>
            </a:pPr>
          </a:p>
        </p:txBody>
      </p:sp>
      <p:sp>
        <p:nvSpPr>
          <p:cNvPr name="TextBox 19" id="19"/>
          <p:cNvSpPr txBox="true"/>
          <p:nvPr/>
        </p:nvSpPr>
        <p:spPr>
          <a:xfrm rot="0">
            <a:off x="10540184" y="8517495"/>
            <a:ext cx="5031079" cy="413582"/>
          </a:xfrm>
          <a:prstGeom prst="rect">
            <a:avLst/>
          </a:prstGeom>
        </p:spPr>
        <p:txBody>
          <a:bodyPr anchor="t" rtlCol="false" tIns="0" lIns="0" bIns="0" rIns="0">
            <a:spAutoFit/>
          </a:bodyPr>
          <a:lstStyle/>
          <a:p>
            <a:pPr algn="ctr">
              <a:lnSpc>
                <a:spcPts val="3454"/>
              </a:lnSpc>
              <a:spcBef>
                <a:spcPct val="0"/>
              </a:spcBef>
            </a:pPr>
            <a:r>
              <a:rPr lang="en-US" sz="2467">
                <a:solidFill>
                  <a:srgbClr val="223C5D"/>
                </a:solidFill>
                <a:latin typeface="Canva Sans"/>
                <a:ea typeface="Canva Sans"/>
                <a:cs typeface="Canva Sans"/>
                <a:sym typeface="Canva Sans"/>
              </a:rPr>
              <a:t>Foreground Mask</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13853424" y="6318585"/>
            <a:ext cx="10948548" cy="109485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3454"/>
                </a:lnSpc>
              </a:pPr>
            </a:p>
            <a:p>
              <a:pPr algn="ctr">
                <a:lnSpc>
                  <a:spcPts val="3454"/>
                </a:lnSpc>
              </a:pPr>
            </a:p>
            <a:p>
              <a:pPr algn="ctr">
                <a:lnSpc>
                  <a:spcPts val="3454"/>
                </a:lnSpc>
              </a:pPr>
            </a:p>
          </p:txBody>
        </p:sp>
      </p:grpSp>
      <p:grpSp>
        <p:nvGrpSpPr>
          <p:cNvPr name="Group 10" id="10"/>
          <p:cNvGrpSpPr/>
          <p:nvPr/>
        </p:nvGrpSpPr>
        <p:grpSpPr>
          <a:xfrm rot="0">
            <a:off x="0" y="411326"/>
            <a:ext cx="6895799" cy="1543050"/>
            <a:chOff x="0" y="0"/>
            <a:chExt cx="1816178" cy="406400"/>
          </a:xfrm>
        </p:grpSpPr>
        <p:sp>
          <p:nvSpPr>
            <p:cNvPr name="Freeform 11" id="11"/>
            <p:cNvSpPr/>
            <p:nvPr/>
          </p:nvSpPr>
          <p:spPr>
            <a:xfrm flipH="false" flipV="false" rot="0">
              <a:off x="0" y="0"/>
              <a:ext cx="1816178" cy="406400"/>
            </a:xfrm>
            <a:custGeom>
              <a:avLst/>
              <a:gdLst/>
              <a:ahLst/>
              <a:cxnLst/>
              <a:rect r="r" b="b" t="t" l="l"/>
              <a:pathLst>
                <a:path h="406400" w="1816178">
                  <a:moveTo>
                    <a:pt x="1612978" y="0"/>
                  </a:moveTo>
                  <a:lnTo>
                    <a:pt x="0" y="0"/>
                  </a:lnTo>
                  <a:lnTo>
                    <a:pt x="0" y="406400"/>
                  </a:lnTo>
                  <a:lnTo>
                    <a:pt x="1612978" y="406400"/>
                  </a:lnTo>
                  <a:lnTo>
                    <a:pt x="1816178" y="203200"/>
                  </a:lnTo>
                  <a:lnTo>
                    <a:pt x="1612978" y="0"/>
                  </a:lnTo>
                  <a:close/>
                </a:path>
              </a:pathLst>
            </a:custGeom>
            <a:solidFill>
              <a:srgbClr val="FFFFFF"/>
            </a:solidFill>
          </p:spPr>
        </p:sp>
        <p:sp>
          <p:nvSpPr>
            <p:cNvPr name="TextBox 12" id="12"/>
            <p:cNvSpPr txBox="true"/>
            <p:nvPr/>
          </p:nvSpPr>
          <p:spPr>
            <a:xfrm>
              <a:off x="0" y="-38100"/>
              <a:ext cx="1701878" cy="444500"/>
            </a:xfrm>
            <a:prstGeom prst="rect">
              <a:avLst/>
            </a:prstGeom>
          </p:spPr>
          <p:txBody>
            <a:bodyPr anchor="ctr" rtlCol="false" tIns="50800" lIns="50800" bIns="50800" rIns="50800"/>
            <a:lstStyle/>
            <a:p>
              <a:pPr algn="ctr">
                <a:lnSpc>
                  <a:spcPts val="3454"/>
                </a:lnSpc>
              </a:pPr>
            </a:p>
          </p:txBody>
        </p:sp>
      </p:grpSp>
      <p:sp>
        <p:nvSpPr>
          <p:cNvPr name="Freeform 13" id="13"/>
          <p:cNvSpPr/>
          <p:nvPr/>
        </p:nvSpPr>
        <p:spPr>
          <a:xfrm flipH="false" flipV="false" rot="0">
            <a:off x="10540184" y="4782286"/>
            <a:ext cx="5031079" cy="3773310"/>
          </a:xfrm>
          <a:custGeom>
            <a:avLst/>
            <a:gdLst/>
            <a:ahLst/>
            <a:cxnLst/>
            <a:rect r="r" b="b" t="t" l="l"/>
            <a:pathLst>
              <a:path h="3773310" w="5031079">
                <a:moveTo>
                  <a:pt x="0" y="0"/>
                </a:moveTo>
                <a:lnTo>
                  <a:pt x="5031080" y="0"/>
                </a:lnTo>
                <a:lnTo>
                  <a:pt x="5031080" y="3773309"/>
                </a:lnTo>
                <a:lnTo>
                  <a:pt x="0" y="3773309"/>
                </a:lnTo>
                <a:lnTo>
                  <a:pt x="0" y="0"/>
                </a:lnTo>
                <a:close/>
              </a:path>
            </a:pathLst>
          </a:custGeom>
          <a:blipFill>
            <a:blip r:embed="rId4"/>
            <a:stretch>
              <a:fillRect l="-60" t="0" r="-60" b="0"/>
            </a:stretch>
          </a:blipFill>
        </p:spPr>
      </p:sp>
      <p:sp>
        <p:nvSpPr>
          <p:cNvPr name="Freeform 14" id="14"/>
          <p:cNvSpPr/>
          <p:nvPr/>
        </p:nvSpPr>
        <p:spPr>
          <a:xfrm flipH="false" flipV="false" rot="0">
            <a:off x="2716736" y="4782286"/>
            <a:ext cx="5031079" cy="3773310"/>
          </a:xfrm>
          <a:custGeom>
            <a:avLst/>
            <a:gdLst/>
            <a:ahLst/>
            <a:cxnLst/>
            <a:rect r="r" b="b" t="t" l="l"/>
            <a:pathLst>
              <a:path h="3773310" w="5031079">
                <a:moveTo>
                  <a:pt x="0" y="0"/>
                </a:moveTo>
                <a:lnTo>
                  <a:pt x="5031080" y="0"/>
                </a:lnTo>
                <a:lnTo>
                  <a:pt x="5031080" y="3773309"/>
                </a:lnTo>
                <a:lnTo>
                  <a:pt x="0" y="3773309"/>
                </a:lnTo>
                <a:lnTo>
                  <a:pt x="0" y="0"/>
                </a:lnTo>
                <a:close/>
              </a:path>
            </a:pathLst>
          </a:custGeom>
          <a:blipFill>
            <a:blip r:embed="rId5"/>
            <a:stretch>
              <a:fillRect l="0" t="0" r="0" b="0"/>
            </a:stretch>
          </a:blipFill>
        </p:spPr>
      </p:sp>
      <p:sp>
        <p:nvSpPr>
          <p:cNvPr name="Freeform 15" id="15"/>
          <p:cNvSpPr/>
          <p:nvPr/>
        </p:nvSpPr>
        <p:spPr>
          <a:xfrm flipH="false" flipV="false" rot="0">
            <a:off x="7863176" y="6121680"/>
            <a:ext cx="2561647" cy="1094522"/>
          </a:xfrm>
          <a:custGeom>
            <a:avLst/>
            <a:gdLst/>
            <a:ahLst/>
            <a:cxnLst/>
            <a:rect r="r" b="b" t="t" l="l"/>
            <a:pathLst>
              <a:path h="1094522" w="2561647">
                <a:moveTo>
                  <a:pt x="0" y="0"/>
                </a:moveTo>
                <a:lnTo>
                  <a:pt x="2561648" y="0"/>
                </a:lnTo>
                <a:lnTo>
                  <a:pt x="2561648" y="1094522"/>
                </a:lnTo>
                <a:lnTo>
                  <a:pt x="0" y="10945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4667401" y="681419"/>
            <a:ext cx="16230600"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Open Sauce Bold"/>
                <a:ea typeface="Open Sauce Bold"/>
                <a:cs typeface="Open Sauce Bold"/>
                <a:sym typeface="Open Sauce Bold"/>
              </a:rPr>
              <a:t>Edge Detection</a:t>
            </a:r>
          </a:p>
        </p:txBody>
      </p:sp>
      <p:sp>
        <p:nvSpPr>
          <p:cNvPr name="TextBox 17" id="17"/>
          <p:cNvSpPr txBox="true"/>
          <p:nvPr/>
        </p:nvSpPr>
        <p:spPr>
          <a:xfrm rot="0">
            <a:off x="2018827" y="2087853"/>
            <a:ext cx="14250345" cy="2522855"/>
          </a:xfrm>
          <a:prstGeom prst="rect">
            <a:avLst/>
          </a:prstGeom>
        </p:spPr>
        <p:txBody>
          <a:bodyPr anchor="t" rtlCol="false" tIns="0" lIns="0" bIns="0" rIns="0">
            <a:spAutoFit/>
          </a:bodyPr>
          <a:lstStyle/>
          <a:p>
            <a:pPr algn="just">
              <a:lnSpc>
                <a:spcPts val="4029"/>
              </a:lnSpc>
            </a:pPr>
            <a:r>
              <a:rPr lang="en-US" sz="3099">
                <a:solidFill>
                  <a:srgbClr val="223C5D"/>
                </a:solidFill>
                <a:latin typeface="Open Sauce"/>
                <a:ea typeface="Open Sauce"/>
                <a:cs typeface="Open Sauce"/>
                <a:sym typeface="Open Sauce"/>
              </a:rPr>
              <a:t>Gradient maps highlight edges and texture changes in the image. This is crucial for preserving structural integrity and detail.</a:t>
            </a:r>
          </a:p>
          <a:p>
            <a:pPr algn="just">
              <a:lnSpc>
                <a:spcPts val="4029"/>
              </a:lnSpc>
            </a:pPr>
          </a:p>
          <a:p>
            <a:pPr algn="just">
              <a:lnSpc>
                <a:spcPts val="4029"/>
              </a:lnSpc>
            </a:pPr>
            <a:r>
              <a:rPr lang="en-US" sz="3099">
                <a:solidFill>
                  <a:srgbClr val="223C5D"/>
                </a:solidFill>
                <a:latin typeface="Open Sauce"/>
                <a:ea typeface="Open Sauce"/>
                <a:cs typeface="Open Sauce"/>
                <a:sym typeface="Open Sauce"/>
              </a:rPr>
              <a:t>we used Sobel Filter to detect horizonal and vertical edges.</a:t>
            </a:r>
          </a:p>
          <a:p>
            <a:pPr algn="just">
              <a:lnSpc>
                <a:spcPts val="4029"/>
              </a:lnSpc>
              <a:spcBef>
                <a:spcPct val="0"/>
              </a:spcBef>
            </a:pPr>
          </a:p>
        </p:txBody>
      </p:sp>
      <p:sp>
        <p:nvSpPr>
          <p:cNvPr name="TextBox 18" id="18"/>
          <p:cNvSpPr txBox="true"/>
          <p:nvPr/>
        </p:nvSpPr>
        <p:spPr>
          <a:xfrm rot="0">
            <a:off x="10540184" y="8517495"/>
            <a:ext cx="5031079" cy="413582"/>
          </a:xfrm>
          <a:prstGeom prst="rect">
            <a:avLst/>
          </a:prstGeom>
        </p:spPr>
        <p:txBody>
          <a:bodyPr anchor="t" rtlCol="false" tIns="0" lIns="0" bIns="0" rIns="0">
            <a:spAutoFit/>
          </a:bodyPr>
          <a:lstStyle/>
          <a:p>
            <a:pPr algn="ctr">
              <a:lnSpc>
                <a:spcPts val="3454"/>
              </a:lnSpc>
              <a:spcBef>
                <a:spcPct val="0"/>
              </a:spcBef>
            </a:pPr>
            <a:r>
              <a:rPr lang="en-US" sz="2467">
                <a:solidFill>
                  <a:srgbClr val="223C5D"/>
                </a:solidFill>
                <a:latin typeface="Canva Sans"/>
                <a:ea typeface="Canva Sans"/>
                <a:cs typeface="Canva Sans"/>
                <a:sym typeface="Canva Sans"/>
              </a:rPr>
              <a:t>Greadient Map</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13853424" y="6318585"/>
            <a:ext cx="10948548" cy="109485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3454"/>
                </a:lnSpc>
              </a:pPr>
            </a:p>
            <a:p>
              <a:pPr algn="ctr">
                <a:lnSpc>
                  <a:spcPts val="3454"/>
                </a:lnSpc>
              </a:pPr>
            </a:p>
            <a:p>
              <a:pPr algn="ctr">
                <a:lnSpc>
                  <a:spcPts val="3454"/>
                </a:lnSpc>
              </a:pPr>
            </a:p>
          </p:txBody>
        </p:sp>
      </p:grpSp>
      <p:grpSp>
        <p:nvGrpSpPr>
          <p:cNvPr name="Group 10" id="10"/>
          <p:cNvGrpSpPr/>
          <p:nvPr/>
        </p:nvGrpSpPr>
        <p:grpSpPr>
          <a:xfrm rot="0">
            <a:off x="0" y="411326"/>
            <a:ext cx="9144000" cy="1543050"/>
            <a:chOff x="0" y="0"/>
            <a:chExt cx="2408296" cy="406400"/>
          </a:xfrm>
        </p:grpSpPr>
        <p:sp>
          <p:nvSpPr>
            <p:cNvPr name="Freeform 11" id="11"/>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FFFFFF"/>
            </a:solidFill>
          </p:spPr>
        </p:sp>
        <p:sp>
          <p:nvSpPr>
            <p:cNvPr name="TextBox 12" id="12"/>
            <p:cNvSpPr txBox="true"/>
            <p:nvPr/>
          </p:nvSpPr>
          <p:spPr>
            <a:xfrm>
              <a:off x="0" y="-38100"/>
              <a:ext cx="2293996" cy="444500"/>
            </a:xfrm>
            <a:prstGeom prst="rect">
              <a:avLst/>
            </a:prstGeom>
          </p:spPr>
          <p:txBody>
            <a:bodyPr anchor="ctr" rtlCol="false" tIns="50800" lIns="50800" bIns="50800" rIns="50800"/>
            <a:lstStyle/>
            <a:p>
              <a:pPr algn="ctr">
                <a:lnSpc>
                  <a:spcPts val="3454"/>
                </a:lnSpc>
              </a:pPr>
            </a:p>
          </p:txBody>
        </p:sp>
      </p:grpSp>
      <p:sp>
        <p:nvSpPr>
          <p:cNvPr name="TextBox 13" id="13"/>
          <p:cNvSpPr txBox="true"/>
          <p:nvPr/>
        </p:nvSpPr>
        <p:spPr>
          <a:xfrm rot="0">
            <a:off x="-3801177" y="699298"/>
            <a:ext cx="16230600"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Open Sauce Bold"/>
                <a:ea typeface="Open Sauce Bold"/>
                <a:cs typeface="Open Sauce Bold"/>
                <a:sym typeface="Open Sauce Bold"/>
              </a:rPr>
              <a:t>Energy Map Generation</a:t>
            </a:r>
          </a:p>
        </p:txBody>
      </p:sp>
      <p:sp>
        <p:nvSpPr>
          <p:cNvPr name="TextBox 14" id="14"/>
          <p:cNvSpPr txBox="true"/>
          <p:nvPr/>
        </p:nvSpPr>
        <p:spPr>
          <a:xfrm rot="0">
            <a:off x="2018827" y="2259431"/>
            <a:ext cx="14250345" cy="2699385"/>
          </a:xfrm>
          <a:prstGeom prst="rect">
            <a:avLst/>
          </a:prstGeom>
        </p:spPr>
        <p:txBody>
          <a:bodyPr anchor="t" rtlCol="false" tIns="0" lIns="0" bIns="0" rIns="0">
            <a:spAutoFit/>
          </a:bodyPr>
          <a:lstStyle/>
          <a:p>
            <a:pPr algn="just">
              <a:lnSpc>
                <a:spcPts val="4679"/>
              </a:lnSpc>
            </a:pPr>
            <a:r>
              <a:rPr lang="en-US" b="true" sz="3599">
                <a:solidFill>
                  <a:srgbClr val="223C5D"/>
                </a:solidFill>
                <a:latin typeface="Open Sauce Bold"/>
                <a:ea typeface="Open Sauce Bold"/>
                <a:cs typeface="Open Sauce Bold"/>
                <a:sym typeface="Open Sauce Bold"/>
              </a:rPr>
              <a:t>Multi-Scale Image Fusion</a:t>
            </a:r>
          </a:p>
          <a:p>
            <a:pPr algn="just">
              <a:lnSpc>
                <a:spcPts val="4159"/>
              </a:lnSpc>
            </a:pPr>
            <a:r>
              <a:rPr lang="en-US" sz="3199">
                <a:solidFill>
                  <a:srgbClr val="223C5D"/>
                </a:solidFill>
                <a:latin typeface="Canva Sans"/>
                <a:ea typeface="Canva Sans"/>
                <a:cs typeface="Canva Sans"/>
                <a:sym typeface="Canva Sans"/>
              </a:rPr>
              <a:t>Multi-scale fusion is a technique used to combine multiple images, enhancing the final output by integrating information at various scales. To capture the fine details in small scales and the structure in large ones.</a:t>
            </a:r>
          </a:p>
          <a:p>
            <a:pPr algn="just">
              <a:lnSpc>
                <a:spcPts val="4289"/>
              </a:lnSpc>
              <a:spcBef>
                <a:spcPct val="0"/>
              </a:spcBef>
            </a:pPr>
          </a:p>
        </p:txBody>
      </p:sp>
      <p:sp>
        <p:nvSpPr>
          <p:cNvPr name="TextBox 15" id="15"/>
          <p:cNvSpPr txBox="true"/>
          <p:nvPr/>
        </p:nvSpPr>
        <p:spPr>
          <a:xfrm rot="0">
            <a:off x="2189184" y="4981390"/>
            <a:ext cx="13450044" cy="3447185"/>
          </a:xfrm>
          <a:prstGeom prst="rect">
            <a:avLst/>
          </a:prstGeom>
        </p:spPr>
        <p:txBody>
          <a:bodyPr anchor="t" rtlCol="false" tIns="0" lIns="0" bIns="0" rIns="0">
            <a:spAutoFit/>
          </a:bodyPr>
          <a:lstStyle/>
          <a:p>
            <a:pPr algn="l">
              <a:lnSpc>
                <a:spcPts val="4715"/>
              </a:lnSpc>
              <a:spcBef>
                <a:spcPct val="0"/>
              </a:spcBef>
            </a:pPr>
            <a:r>
              <a:rPr lang="en-US" sz="3368">
                <a:solidFill>
                  <a:srgbClr val="223C5D"/>
                </a:solidFill>
                <a:latin typeface="Open Sauce"/>
                <a:ea typeface="Open Sauce"/>
                <a:cs typeface="Open Sauce"/>
                <a:sym typeface="Open Sauce"/>
              </a:rPr>
              <a:t>Calculation Details</a:t>
            </a:r>
          </a:p>
          <a:p>
            <a:pPr algn="l" marL="582927" indent="-291463" lvl="1">
              <a:lnSpc>
                <a:spcPts val="3779"/>
              </a:lnSpc>
              <a:buFont typeface="Arial"/>
              <a:buChar char="•"/>
            </a:pPr>
            <a:r>
              <a:rPr lang="en-US" sz="2699">
                <a:solidFill>
                  <a:srgbClr val="223C5D"/>
                </a:solidFill>
                <a:latin typeface="Canva Sans"/>
                <a:ea typeface="Canva Sans"/>
                <a:cs typeface="Canva Sans"/>
                <a:sym typeface="Canva Sans"/>
              </a:rPr>
              <a:t> Decompose input image into multiple scales or levels.</a:t>
            </a:r>
          </a:p>
          <a:p>
            <a:pPr algn="l" marL="582927" indent="-291463" lvl="1">
              <a:lnSpc>
                <a:spcPts val="3779"/>
              </a:lnSpc>
              <a:buFont typeface="Arial"/>
              <a:buChar char="•"/>
            </a:pPr>
            <a:r>
              <a:rPr lang="en-US" sz="2699">
                <a:solidFill>
                  <a:srgbClr val="223C5D"/>
                </a:solidFill>
                <a:latin typeface="Canva Sans"/>
                <a:ea typeface="Canva Sans"/>
                <a:cs typeface="Canva Sans"/>
                <a:sym typeface="Canva Sans"/>
              </a:rPr>
              <a:t>Extract relevant features or characteristics at each scale for all images.</a:t>
            </a:r>
          </a:p>
          <a:p>
            <a:pPr algn="l" marL="582927" indent="-291463" lvl="1">
              <a:lnSpc>
                <a:spcPts val="3779"/>
              </a:lnSpc>
              <a:buFont typeface="Arial"/>
              <a:buChar char="•"/>
            </a:pPr>
            <a:r>
              <a:rPr lang="en-US" sz="2699">
                <a:solidFill>
                  <a:srgbClr val="223C5D"/>
                </a:solidFill>
                <a:latin typeface="Canva Sans"/>
                <a:ea typeface="Canva Sans"/>
                <a:cs typeface="Canva Sans"/>
                <a:sym typeface="Canva Sans"/>
              </a:rPr>
              <a:t>Create weight maps for each scale of each image based on quality metrics.</a:t>
            </a:r>
          </a:p>
          <a:p>
            <a:pPr algn="l" marL="582927" indent="-291463" lvl="1">
              <a:lnSpc>
                <a:spcPts val="3779"/>
              </a:lnSpc>
              <a:buFont typeface="Arial"/>
              <a:buChar char="•"/>
            </a:pPr>
            <a:r>
              <a:rPr lang="en-US" sz="2699">
                <a:solidFill>
                  <a:srgbClr val="223C5D"/>
                </a:solidFill>
                <a:latin typeface="Canva Sans"/>
                <a:ea typeface="Canva Sans"/>
                <a:cs typeface="Canva Sans"/>
                <a:sym typeface="Canva Sans"/>
              </a:rPr>
              <a:t>apply fusion rules to combine information from all images at each scale.</a:t>
            </a:r>
          </a:p>
          <a:p>
            <a:pPr algn="l" marL="582927" indent="-291463" lvl="1">
              <a:lnSpc>
                <a:spcPts val="3779"/>
              </a:lnSpc>
              <a:buFont typeface="Arial"/>
              <a:buChar char="•"/>
            </a:pPr>
            <a:r>
              <a:rPr lang="en-US" sz="2699">
                <a:solidFill>
                  <a:srgbClr val="223C5D"/>
                </a:solidFill>
                <a:latin typeface="Canva Sans"/>
                <a:ea typeface="Canva Sans"/>
                <a:cs typeface="Canva Sans"/>
                <a:sym typeface="Canva Sans"/>
              </a:rPr>
              <a:t>Verify and ensure consistency of fusion results across scales.</a:t>
            </a:r>
          </a:p>
          <a:p>
            <a:pPr algn="l" marL="582927" indent="-291463" lvl="1">
              <a:lnSpc>
                <a:spcPts val="3779"/>
              </a:lnSpc>
              <a:buFont typeface="Arial"/>
              <a:buChar char="•"/>
            </a:pPr>
            <a:r>
              <a:rPr lang="en-US" sz="2699">
                <a:solidFill>
                  <a:srgbClr val="223C5D"/>
                </a:solidFill>
                <a:latin typeface="Canva Sans"/>
                <a:ea typeface="Canva Sans"/>
                <a:cs typeface="Canva Sans"/>
                <a:sym typeface="Canva Sans"/>
              </a:rPr>
              <a:t>Reconstruct the final fused image from the combined multi-scale information.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4364318" y="2912120"/>
            <a:ext cx="3730594" cy="3205979"/>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23C5D"/>
            </a:solidFill>
            <a:ln w="104775" cap="sq">
              <a:solidFill>
                <a:srgbClr val="FFFFFF"/>
              </a:solidFill>
              <a:prstDash val="solid"/>
              <a:miter/>
            </a:ln>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251052" y="2912120"/>
            <a:ext cx="3730594" cy="3205979"/>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23C5D"/>
            </a:solidFill>
            <a:ln w="104775" cap="sq">
              <a:solidFill>
                <a:srgbClr val="FFFFFF"/>
              </a:solidFill>
              <a:prstDash val="solid"/>
              <a:miter/>
            </a:ln>
          </p:spPr>
        </p:sp>
        <p:sp>
          <p:nvSpPr>
            <p:cNvPr name="TextBox 7" id="7"/>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673330" y="3156609"/>
            <a:ext cx="3137415" cy="2717002"/>
            <a:chOff x="0" y="0"/>
            <a:chExt cx="6350000" cy="5499100"/>
          </a:xfrm>
        </p:grpSpPr>
        <p:sp>
          <p:nvSpPr>
            <p:cNvPr name="Freeform 9" id="9"/>
            <p:cNvSpPr/>
            <p:nvPr/>
          </p:nvSpPr>
          <p:spPr>
            <a:xfrm flipH="false" flipV="false" rot="0">
              <a:off x="0" y="0"/>
              <a:ext cx="6350000" cy="5499100"/>
            </a:xfrm>
            <a:custGeom>
              <a:avLst/>
              <a:gdLst/>
              <a:ahLst/>
              <a:cxnLst/>
              <a:rect r="r" b="b" t="t" l="l"/>
              <a:pathLst>
                <a:path h="5499100" w="6350000">
                  <a:moveTo>
                    <a:pt x="4762500" y="0"/>
                  </a:moveTo>
                  <a:lnTo>
                    <a:pt x="1587500" y="0"/>
                  </a:lnTo>
                  <a:lnTo>
                    <a:pt x="0" y="2749550"/>
                  </a:lnTo>
                  <a:lnTo>
                    <a:pt x="1587500" y="5499100"/>
                  </a:lnTo>
                  <a:lnTo>
                    <a:pt x="4762500" y="5499100"/>
                  </a:lnTo>
                  <a:lnTo>
                    <a:pt x="6350000" y="2749550"/>
                  </a:lnTo>
                  <a:close/>
                </a:path>
              </a:pathLst>
            </a:custGeom>
            <a:blipFill>
              <a:blip r:embed="rId2"/>
              <a:stretch>
                <a:fillRect l="0" t="-15473" r="0" b="0"/>
              </a:stretch>
            </a:blipFill>
          </p:spPr>
        </p:sp>
      </p:grpSp>
      <p:grpSp>
        <p:nvGrpSpPr>
          <p:cNvPr name="Group 10" id="10"/>
          <p:cNvGrpSpPr/>
          <p:nvPr/>
        </p:nvGrpSpPr>
        <p:grpSpPr>
          <a:xfrm rot="0">
            <a:off x="11555852" y="3156609"/>
            <a:ext cx="3137415" cy="2717002"/>
            <a:chOff x="0" y="0"/>
            <a:chExt cx="6350000" cy="5499100"/>
          </a:xfrm>
        </p:grpSpPr>
        <p:sp>
          <p:nvSpPr>
            <p:cNvPr name="Freeform 11" id="11"/>
            <p:cNvSpPr/>
            <p:nvPr/>
          </p:nvSpPr>
          <p:spPr>
            <a:xfrm flipH="false" flipV="false" rot="0">
              <a:off x="0" y="0"/>
              <a:ext cx="6350000" cy="5499100"/>
            </a:xfrm>
            <a:custGeom>
              <a:avLst/>
              <a:gdLst/>
              <a:ahLst/>
              <a:cxnLst/>
              <a:rect r="r" b="b" t="t" l="l"/>
              <a:pathLst>
                <a:path h="5499100" w="6350000">
                  <a:moveTo>
                    <a:pt x="4762500" y="0"/>
                  </a:moveTo>
                  <a:lnTo>
                    <a:pt x="1587500" y="0"/>
                  </a:lnTo>
                  <a:lnTo>
                    <a:pt x="0" y="2749550"/>
                  </a:lnTo>
                  <a:lnTo>
                    <a:pt x="1587500" y="5499100"/>
                  </a:lnTo>
                  <a:lnTo>
                    <a:pt x="4762500" y="5499100"/>
                  </a:lnTo>
                  <a:lnTo>
                    <a:pt x="6350000" y="2749550"/>
                  </a:lnTo>
                  <a:close/>
                </a:path>
              </a:pathLst>
            </a:custGeom>
            <a:blipFill>
              <a:blip r:embed="rId3"/>
              <a:stretch>
                <a:fillRect l="-49436" t="-79871" r="-48491" b="-124868"/>
              </a:stretch>
            </a:blipFill>
          </p:spPr>
        </p:sp>
      </p:grpSp>
      <p:sp>
        <p:nvSpPr>
          <p:cNvPr name="TextBox 12" id="12"/>
          <p:cNvSpPr txBox="true"/>
          <p:nvPr/>
        </p:nvSpPr>
        <p:spPr>
          <a:xfrm rot="0">
            <a:off x="4184798" y="6487795"/>
            <a:ext cx="4083155" cy="504825"/>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uce Bold"/>
                <a:ea typeface="Open Sauce Bold"/>
                <a:cs typeface="Open Sauce Bold"/>
                <a:sym typeface="Open Sauce Bold"/>
              </a:rPr>
              <a:t>Dr. Maryam Al-Berry</a:t>
            </a:r>
          </a:p>
        </p:txBody>
      </p:sp>
      <p:sp>
        <p:nvSpPr>
          <p:cNvPr name="TextBox 13" id="13"/>
          <p:cNvSpPr txBox="true"/>
          <p:nvPr/>
        </p:nvSpPr>
        <p:spPr>
          <a:xfrm rot="0">
            <a:off x="11314487" y="6487795"/>
            <a:ext cx="3730594" cy="504825"/>
          </a:xfrm>
          <a:prstGeom prst="rect">
            <a:avLst/>
          </a:prstGeom>
        </p:spPr>
        <p:txBody>
          <a:bodyPr anchor="t" rtlCol="false" tIns="0" lIns="0" bIns="0" rIns="0">
            <a:spAutoFit/>
          </a:bodyPr>
          <a:lstStyle/>
          <a:p>
            <a:pPr algn="ctr">
              <a:lnSpc>
                <a:spcPts val="4199"/>
              </a:lnSpc>
              <a:spcBef>
                <a:spcPct val="0"/>
              </a:spcBef>
            </a:pPr>
            <a:r>
              <a:rPr lang="en-US" b="true" sz="2999">
                <a:solidFill>
                  <a:srgbClr val="FFFFFF"/>
                </a:solidFill>
                <a:latin typeface="Open Sauce Bold"/>
                <a:ea typeface="Open Sauce Bold"/>
                <a:cs typeface="Open Sauce Bold"/>
                <a:sym typeface="Open Sauce Bold"/>
              </a:rPr>
              <a:t>T.A. Hosam Sherif</a:t>
            </a:r>
          </a:p>
        </p:txBody>
      </p:sp>
      <p:sp>
        <p:nvSpPr>
          <p:cNvPr name="TextBox 14" id="14"/>
          <p:cNvSpPr txBox="true"/>
          <p:nvPr/>
        </p:nvSpPr>
        <p:spPr>
          <a:xfrm rot="0">
            <a:off x="5863514" y="1047750"/>
            <a:ext cx="7119901" cy="736600"/>
          </a:xfrm>
          <a:prstGeom prst="rect">
            <a:avLst/>
          </a:prstGeom>
        </p:spPr>
        <p:txBody>
          <a:bodyPr anchor="t" rtlCol="false" tIns="0" lIns="0" bIns="0" rIns="0">
            <a:spAutoFit/>
          </a:bodyPr>
          <a:lstStyle/>
          <a:p>
            <a:pPr algn="ctr">
              <a:lnSpc>
                <a:spcPts val="5750"/>
              </a:lnSpc>
            </a:pPr>
            <a:r>
              <a:rPr lang="en-US" b="true" sz="5000">
                <a:solidFill>
                  <a:srgbClr val="FFFFFF"/>
                </a:solidFill>
                <a:latin typeface="Open Sauce Bold"/>
                <a:ea typeface="Open Sauce Bold"/>
                <a:cs typeface="Open Sauce Bold"/>
                <a:sym typeface="Open Sauce Bold"/>
              </a:rPr>
              <a:t>Meet Our Supervisors</a:t>
            </a:r>
          </a:p>
        </p:txBody>
      </p:sp>
      <p:sp>
        <p:nvSpPr>
          <p:cNvPr name="Freeform 15" id="15"/>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13467660" y="6577657"/>
            <a:ext cx="10948548" cy="109485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sp>
        <p:nvSpPr>
          <p:cNvPr name="Freeform 10" id="10"/>
          <p:cNvSpPr/>
          <p:nvPr/>
        </p:nvSpPr>
        <p:spPr>
          <a:xfrm flipH="false" flipV="false" rot="0">
            <a:off x="1747674" y="2480999"/>
            <a:ext cx="1778944" cy="1334208"/>
          </a:xfrm>
          <a:custGeom>
            <a:avLst/>
            <a:gdLst/>
            <a:ahLst/>
            <a:cxnLst/>
            <a:rect r="r" b="b" t="t" l="l"/>
            <a:pathLst>
              <a:path h="1334208" w="1778944">
                <a:moveTo>
                  <a:pt x="0" y="0"/>
                </a:moveTo>
                <a:lnTo>
                  <a:pt x="1778943" y="0"/>
                </a:lnTo>
                <a:lnTo>
                  <a:pt x="1778943" y="1334208"/>
                </a:lnTo>
                <a:lnTo>
                  <a:pt x="0" y="1334208"/>
                </a:lnTo>
                <a:lnTo>
                  <a:pt x="0" y="0"/>
                </a:lnTo>
                <a:close/>
              </a:path>
            </a:pathLst>
          </a:custGeom>
          <a:blipFill>
            <a:blip r:embed="rId4"/>
            <a:stretch>
              <a:fillRect l="0" t="0" r="0" b="0"/>
            </a:stretch>
          </a:blipFill>
        </p:spPr>
      </p:sp>
      <p:sp>
        <p:nvSpPr>
          <p:cNvPr name="Freeform 11" id="11"/>
          <p:cNvSpPr/>
          <p:nvPr/>
        </p:nvSpPr>
        <p:spPr>
          <a:xfrm flipH="false" flipV="false" rot="0">
            <a:off x="1747674" y="3897355"/>
            <a:ext cx="1778944" cy="1334208"/>
          </a:xfrm>
          <a:custGeom>
            <a:avLst/>
            <a:gdLst/>
            <a:ahLst/>
            <a:cxnLst/>
            <a:rect r="r" b="b" t="t" l="l"/>
            <a:pathLst>
              <a:path h="1334208" w="1778944">
                <a:moveTo>
                  <a:pt x="0" y="0"/>
                </a:moveTo>
                <a:lnTo>
                  <a:pt x="1778943" y="0"/>
                </a:lnTo>
                <a:lnTo>
                  <a:pt x="1778943" y="1334208"/>
                </a:lnTo>
                <a:lnTo>
                  <a:pt x="0" y="1334208"/>
                </a:lnTo>
                <a:lnTo>
                  <a:pt x="0" y="0"/>
                </a:lnTo>
                <a:close/>
              </a:path>
            </a:pathLst>
          </a:custGeom>
          <a:blipFill>
            <a:blip r:embed="rId5"/>
            <a:stretch>
              <a:fillRect l="0" t="0" r="0" b="0"/>
            </a:stretch>
          </a:blipFill>
        </p:spPr>
      </p:sp>
      <p:sp>
        <p:nvSpPr>
          <p:cNvPr name="Freeform 12" id="12"/>
          <p:cNvSpPr/>
          <p:nvPr/>
        </p:nvSpPr>
        <p:spPr>
          <a:xfrm flipH="false" flipV="false" rot="0">
            <a:off x="1766786" y="5370323"/>
            <a:ext cx="1759832" cy="1319874"/>
          </a:xfrm>
          <a:custGeom>
            <a:avLst/>
            <a:gdLst/>
            <a:ahLst/>
            <a:cxnLst/>
            <a:rect r="r" b="b" t="t" l="l"/>
            <a:pathLst>
              <a:path h="1319874" w="1759832">
                <a:moveTo>
                  <a:pt x="0" y="0"/>
                </a:moveTo>
                <a:lnTo>
                  <a:pt x="1759831" y="0"/>
                </a:lnTo>
                <a:lnTo>
                  <a:pt x="1759831" y="1319874"/>
                </a:lnTo>
                <a:lnTo>
                  <a:pt x="0" y="1319874"/>
                </a:lnTo>
                <a:lnTo>
                  <a:pt x="0" y="0"/>
                </a:lnTo>
                <a:close/>
              </a:path>
            </a:pathLst>
          </a:custGeom>
          <a:blipFill>
            <a:blip r:embed="rId6"/>
            <a:stretch>
              <a:fillRect l="0" t="0" r="0" b="0"/>
            </a:stretch>
          </a:blipFill>
        </p:spPr>
      </p:sp>
      <p:sp>
        <p:nvSpPr>
          <p:cNvPr name="Freeform 13" id="13"/>
          <p:cNvSpPr/>
          <p:nvPr/>
        </p:nvSpPr>
        <p:spPr>
          <a:xfrm flipH="false" flipV="false" rot="0">
            <a:off x="1766786" y="6828957"/>
            <a:ext cx="1759832" cy="1319874"/>
          </a:xfrm>
          <a:custGeom>
            <a:avLst/>
            <a:gdLst/>
            <a:ahLst/>
            <a:cxnLst/>
            <a:rect r="r" b="b" t="t" l="l"/>
            <a:pathLst>
              <a:path h="1319874" w="1759832">
                <a:moveTo>
                  <a:pt x="0" y="0"/>
                </a:moveTo>
                <a:lnTo>
                  <a:pt x="1759831" y="0"/>
                </a:lnTo>
                <a:lnTo>
                  <a:pt x="1759831" y="1319874"/>
                </a:lnTo>
                <a:lnTo>
                  <a:pt x="0" y="1319874"/>
                </a:lnTo>
                <a:lnTo>
                  <a:pt x="0" y="0"/>
                </a:lnTo>
                <a:close/>
              </a:path>
            </a:pathLst>
          </a:custGeom>
          <a:blipFill>
            <a:blip r:embed="rId7"/>
            <a:stretch>
              <a:fillRect l="0" t="0" r="0" b="0"/>
            </a:stretch>
          </a:blipFill>
        </p:spPr>
      </p:sp>
      <p:grpSp>
        <p:nvGrpSpPr>
          <p:cNvPr name="Group 14" id="14"/>
          <p:cNvGrpSpPr/>
          <p:nvPr/>
        </p:nvGrpSpPr>
        <p:grpSpPr>
          <a:xfrm rot="0">
            <a:off x="5471284" y="4521906"/>
            <a:ext cx="2998883" cy="1925672"/>
            <a:chOff x="0" y="0"/>
            <a:chExt cx="789829" cy="507173"/>
          </a:xfrm>
        </p:grpSpPr>
        <p:sp>
          <p:nvSpPr>
            <p:cNvPr name="Freeform 15" id="15"/>
            <p:cNvSpPr/>
            <p:nvPr/>
          </p:nvSpPr>
          <p:spPr>
            <a:xfrm flipH="false" flipV="false" rot="0">
              <a:off x="0" y="0"/>
              <a:ext cx="789829" cy="507173"/>
            </a:xfrm>
            <a:custGeom>
              <a:avLst/>
              <a:gdLst/>
              <a:ahLst/>
              <a:cxnLst/>
              <a:rect r="r" b="b" t="t" l="l"/>
              <a:pathLst>
                <a:path h="507173" w="789829">
                  <a:moveTo>
                    <a:pt x="131662" y="0"/>
                  </a:moveTo>
                  <a:lnTo>
                    <a:pt x="658167" y="0"/>
                  </a:lnTo>
                  <a:cubicBezTo>
                    <a:pt x="730882" y="0"/>
                    <a:pt x="789829" y="58947"/>
                    <a:pt x="789829" y="131662"/>
                  </a:cubicBezTo>
                  <a:lnTo>
                    <a:pt x="789829" y="375511"/>
                  </a:lnTo>
                  <a:cubicBezTo>
                    <a:pt x="789829" y="448226"/>
                    <a:pt x="730882" y="507173"/>
                    <a:pt x="658167" y="507173"/>
                  </a:cubicBezTo>
                  <a:lnTo>
                    <a:pt x="131662" y="507173"/>
                  </a:lnTo>
                  <a:cubicBezTo>
                    <a:pt x="58947" y="507173"/>
                    <a:pt x="0" y="448226"/>
                    <a:pt x="0" y="375511"/>
                  </a:cubicBezTo>
                  <a:lnTo>
                    <a:pt x="0" y="131662"/>
                  </a:lnTo>
                  <a:cubicBezTo>
                    <a:pt x="0" y="58947"/>
                    <a:pt x="58947" y="0"/>
                    <a:pt x="131662" y="0"/>
                  </a:cubicBezTo>
                  <a:close/>
                </a:path>
              </a:pathLst>
            </a:custGeom>
            <a:solidFill>
              <a:srgbClr val="FFFFFF"/>
            </a:solidFill>
          </p:spPr>
        </p:sp>
        <p:sp>
          <p:nvSpPr>
            <p:cNvPr name="TextBox 16" id="16"/>
            <p:cNvSpPr txBox="true"/>
            <p:nvPr/>
          </p:nvSpPr>
          <p:spPr>
            <a:xfrm>
              <a:off x="0" y="-38100"/>
              <a:ext cx="789829" cy="545273"/>
            </a:xfrm>
            <a:prstGeom prst="rect">
              <a:avLst/>
            </a:prstGeom>
          </p:spPr>
          <p:txBody>
            <a:bodyPr anchor="ctr" rtlCol="false" tIns="50800" lIns="50800" bIns="50800" rIns="50800"/>
            <a:lstStyle/>
            <a:p>
              <a:pPr algn="ctr">
                <a:lnSpc>
                  <a:spcPts val="3454"/>
                </a:lnSpc>
              </a:pPr>
              <a:r>
                <a:rPr lang="en-US" sz="2467">
                  <a:solidFill>
                    <a:srgbClr val="000000"/>
                  </a:solidFill>
                  <a:latin typeface="Canva Sans"/>
                  <a:ea typeface="Canva Sans"/>
                  <a:cs typeface="Canva Sans"/>
                  <a:sym typeface="Canva Sans"/>
                </a:rPr>
                <a:t>Multi-Scale Fusion</a:t>
              </a:r>
            </a:p>
          </p:txBody>
        </p:sp>
      </p:grpSp>
      <p:sp>
        <p:nvSpPr>
          <p:cNvPr name="AutoShape 17" id="17"/>
          <p:cNvSpPr/>
          <p:nvPr/>
        </p:nvSpPr>
        <p:spPr>
          <a:xfrm>
            <a:off x="3526617" y="3148103"/>
            <a:ext cx="1944667" cy="2336639"/>
          </a:xfrm>
          <a:prstGeom prst="line">
            <a:avLst/>
          </a:prstGeom>
          <a:ln cap="flat" w="38100">
            <a:solidFill>
              <a:srgbClr val="223C5D"/>
            </a:solidFill>
            <a:prstDash val="solid"/>
            <a:headEnd type="none" len="sm" w="sm"/>
            <a:tailEnd type="arrow" len="sm" w="med"/>
          </a:ln>
        </p:spPr>
      </p:sp>
      <p:sp>
        <p:nvSpPr>
          <p:cNvPr name="AutoShape 18" id="18"/>
          <p:cNvSpPr/>
          <p:nvPr/>
        </p:nvSpPr>
        <p:spPr>
          <a:xfrm>
            <a:off x="3526617" y="4564459"/>
            <a:ext cx="1944667" cy="920283"/>
          </a:xfrm>
          <a:prstGeom prst="line">
            <a:avLst/>
          </a:prstGeom>
          <a:ln cap="flat" w="38100">
            <a:solidFill>
              <a:srgbClr val="223C5D"/>
            </a:solidFill>
            <a:prstDash val="solid"/>
            <a:headEnd type="none" len="sm" w="sm"/>
            <a:tailEnd type="arrow" len="sm" w="med"/>
          </a:ln>
        </p:spPr>
      </p:sp>
      <p:sp>
        <p:nvSpPr>
          <p:cNvPr name="AutoShape 19" id="19"/>
          <p:cNvSpPr/>
          <p:nvPr/>
        </p:nvSpPr>
        <p:spPr>
          <a:xfrm flipV="true">
            <a:off x="3526617" y="5484742"/>
            <a:ext cx="1944667" cy="545518"/>
          </a:xfrm>
          <a:prstGeom prst="line">
            <a:avLst/>
          </a:prstGeom>
          <a:ln cap="flat" w="38100">
            <a:solidFill>
              <a:srgbClr val="223C5D"/>
            </a:solidFill>
            <a:prstDash val="solid"/>
            <a:headEnd type="none" len="sm" w="sm"/>
            <a:tailEnd type="arrow" len="sm" w="med"/>
          </a:ln>
        </p:spPr>
      </p:sp>
      <p:sp>
        <p:nvSpPr>
          <p:cNvPr name="AutoShape 20" id="20"/>
          <p:cNvSpPr/>
          <p:nvPr/>
        </p:nvSpPr>
        <p:spPr>
          <a:xfrm flipV="true">
            <a:off x="3526617" y="5484742"/>
            <a:ext cx="1944667" cy="2004153"/>
          </a:xfrm>
          <a:prstGeom prst="line">
            <a:avLst/>
          </a:prstGeom>
          <a:ln cap="flat" w="38100">
            <a:solidFill>
              <a:srgbClr val="223C5D"/>
            </a:solidFill>
            <a:prstDash val="solid"/>
            <a:headEnd type="none" len="sm" w="sm"/>
            <a:tailEnd type="arrow" len="sm" w="med"/>
          </a:ln>
        </p:spPr>
      </p:sp>
      <p:sp>
        <p:nvSpPr>
          <p:cNvPr name="Freeform 21" id="21"/>
          <p:cNvSpPr/>
          <p:nvPr/>
        </p:nvSpPr>
        <p:spPr>
          <a:xfrm flipH="false" flipV="false" rot="0">
            <a:off x="8470167" y="5370323"/>
            <a:ext cx="1977917" cy="395583"/>
          </a:xfrm>
          <a:custGeom>
            <a:avLst/>
            <a:gdLst/>
            <a:ahLst/>
            <a:cxnLst/>
            <a:rect r="r" b="b" t="t" l="l"/>
            <a:pathLst>
              <a:path h="395583" w="1977917">
                <a:moveTo>
                  <a:pt x="0" y="0"/>
                </a:moveTo>
                <a:lnTo>
                  <a:pt x="1977916" y="0"/>
                </a:lnTo>
                <a:lnTo>
                  <a:pt x="1977916" y="395584"/>
                </a:lnTo>
                <a:lnTo>
                  <a:pt x="0" y="3955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0571912" y="2900829"/>
            <a:ext cx="6215291" cy="4661468"/>
          </a:xfrm>
          <a:custGeom>
            <a:avLst/>
            <a:gdLst/>
            <a:ahLst/>
            <a:cxnLst/>
            <a:rect r="r" b="b" t="t" l="l"/>
            <a:pathLst>
              <a:path h="4661468" w="6215291">
                <a:moveTo>
                  <a:pt x="0" y="0"/>
                </a:moveTo>
                <a:lnTo>
                  <a:pt x="6215291" y="0"/>
                </a:lnTo>
                <a:lnTo>
                  <a:pt x="6215291" y="4661468"/>
                </a:lnTo>
                <a:lnTo>
                  <a:pt x="0" y="4661468"/>
                </a:lnTo>
                <a:lnTo>
                  <a:pt x="0" y="0"/>
                </a:lnTo>
                <a:close/>
              </a:path>
            </a:pathLst>
          </a:custGeom>
          <a:blipFill>
            <a:blip r:embed="rId10"/>
            <a:stretch>
              <a:fillRect l="0" t="0" r="0" b="0"/>
            </a:stretch>
          </a:blipFill>
        </p:spPr>
      </p:sp>
      <p:grpSp>
        <p:nvGrpSpPr>
          <p:cNvPr name="Group 23" id="23"/>
          <p:cNvGrpSpPr/>
          <p:nvPr/>
        </p:nvGrpSpPr>
        <p:grpSpPr>
          <a:xfrm rot="0">
            <a:off x="0" y="411326"/>
            <a:ext cx="12146333" cy="1543050"/>
            <a:chOff x="0" y="0"/>
            <a:chExt cx="3199034" cy="406400"/>
          </a:xfrm>
        </p:grpSpPr>
        <p:sp>
          <p:nvSpPr>
            <p:cNvPr name="Freeform 24" id="24"/>
            <p:cNvSpPr/>
            <p:nvPr/>
          </p:nvSpPr>
          <p:spPr>
            <a:xfrm flipH="false" flipV="false" rot="0">
              <a:off x="0" y="0"/>
              <a:ext cx="3199034" cy="406400"/>
            </a:xfrm>
            <a:custGeom>
              <a:avLst/>
              <a:gdLst/>
              <a:ahLst/>
              <a:cxnLst/>
              <a:rect r="r" b="b" t="t" l="l"/>
              <a:pathLst>
                <a:path h="406400" w="3199034">
                  <a:moveTo>
                    <a:pt x="2995834" y="0"/>
                  </a:moveTo>
                  <a:lnTo>
                    <a:pt x="0" y="0"/>
                  </a:lnTo>
                  <a:lnTo>
                    <a:pt x="0" y="406400"/>
                  </a:lnTo>
                  <a:lnTo>
                    <a:pt x="2995834" y="406400"/>
                  </a:lnTo>
                  <a:lnTo>
                    <a:pt x="3199034" y="203200"/>
                  </a:lnTo>
                  <a:lnTo>
                    <a:pt x="2995834" y="0"/>
                  </a:lnTo>
                  <a:close/>
                </a:path>
              </a:pathLst>
            </a:custGeom>
            <a:solidFill>
              <a:srgbClr val="FFFFFF"/>
            </a:solidFill>
          </p:spPr>
        </p:sp>
        <p:sp>
          <p:nvSpPr>
            <p:cNvPr name="TextBox 25" id="25"/>
            <p:cNvSpPr txBox="true"/>
            <p:nvPr/>
          </p:nvSpPr>
          <p:spPr>
            <a:xfrm>
              <a:off x="0" y="-38100"/>
              <a:ext cx="3084734" cy="444500"/>
            </a:xfrm>
            <a:prstGeom prst="rect">
              <a:avLst/>
            </a:prstGeom>
          </p:spPr>
          <p:txBody>
            <a:bodyPr anchor="ctr" rtlCol="false" tIns="50800" lIns="50800" bIns="50800" rIns="50800"/>
            <a:lstStyle/>
            <a:p>
              <a:pPr algn="ctr">
                <a:lnSpc>
                  <a:spcPts val="3454"/>
                </a:lnSpc>
              </a:pPr>
            </a:p>
          </p:txBody>
        </p:sp>
      </p:grpSp>
      <p:sp>
        <p:nvSpPr>
          <p:cNvPr name="TextBox 26" id="26"/>
          <p:cNvSpPr txBox="true"/>
          <p:nvPr/>
        </p:nvSpPr>
        <p:spPr>
          <a:xfrm rot="0">
            <a:off x="0" y="644371"/>
            <a:ext cx="11859026" cy="962660"/>
          </a:xfrm>
          <a:prstGeom prst="rect">
            <a:avLst/>
          </a:prstGeom>
        </p:spPr>
        <p:txBody>
          <a:bodyPr anchor="t" rtlCol="false" tIns="0" lIns="0" bIns="0" rIns="0">
            <a:spAutoFit/>
          </a:bodyPr>
          <a:lstStyle/>
          <a:p>
            <a:pPr algn="ctr">
              <a:lnSpc>
                <a:spcPts val="7840"/>
              </a:lnSpc>
              <a:spcBef>
                <a:spcPct val="0"/>
              </a:spcBef>
            </a:pPr>
            <a:r>
              <a:rPr lang="en-US" b="true" sz="5600">
                <a:solidFill>
                  <a:srgbClr val="223C5D"/>
                </a:solidFill>
                <a:latin typeface="Open Sauce Bold"/>
                <a:ea typeface="Open Sauce Bold"/>
                <a:cs typeface="Open Sauce Bold"/>
                <a:sym typeface="Open Sauce Bold"/>
              </a:rPr>
              <a:t>Illustration of the whole process</a:t>
            </a:r>
          </a:p>
        </p:txBody>
      </p:sp>
      <p:sp>
        <p:nvSpPr>
          <p:cNvPr name="TextBox 27" id="27"/>
          <p:cNvSpPr txBox="true"/>
          <p:nvPr/>
        </p:nvSpPr>
        <p:spPr>
          <a:xfrm rot="0">
            <a:off x="11319666" y="7514672"/>
            <a:ext cx="4719782" cy="423070"/>
          </a:xfrm>
          <a:prstGeom prst="rect">
            <a:avLst/>
          </a:prstGeom>
        </p:spPr>
        <p:txBody>
          <a:bodyPr anchor="t" rtlCol="false" tIns="0" lIns="0" bIns="0" rIns="0">
            <a:spAutoFit/>
          </a:bodyPr>
          <a:lstStyle/>
          <a:p>
            <a:pPr algn="ctr">
              <a:lnSpc>
                <a:spcPts val="3454"/>
              </a:lnSpc>
              <a:spcBef>
                <a:spcPct val="0"/>
              </a:spcBef>
            </a:pPr>
            <a:r>
              <a:rPr lang="en-US" sz="2467">
                <a:solidFill>
                  <a:srgbClr val="000000"/>
                </a:solidFill>
                <a:latin typeface="Open Sauce"/>
                <a:ea typeface="Open Sauce"/>
                <a:cs typeface="Open Sauce"/>
                <a:sym typeface="Open Sauce"/>
              </a:rPr>
              <a:t>Energy Map</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26617" y="3666483"/>
            <a:ext cx="6099721" cy="1477017"/>
          </a:xfrm>
          <a:prstGeom prst="rect">
            <a:avLst/>
          </a:prstGeom>
        </p:spPr>
        <p:txBody>
          <a:bodyPr anchor="t" rtlCol="false" tIns="0" lIns="0" bIns="0" rIns="0">
            <a:spAutoFit/>
          </a:bodyPr>
          <a:lstStyle/>
          <a:p>
            <a:pPr algn="ctr">
              <a:lnSpc>
                <a:spcPts val="12039"/>
              </a:lnSpc>
              <a:spcBef>
                <a:spcPct val="0"/>
              </a:spcBef>
            </a:pPr>
            <a:r>
              <a:rPr lang="en-US" b="true" sz="8599">
                <a:solidFill>
                  <a:srgbClr val="F2F4F5"/>
                </a:solidFill>
                <a:latin typeface="Oswald Bold"/>
                <a:ea typeface="Oswald Bold"/>
                <a:cs typeface="Oswald Bold"/>
                <a:sym typeface="Oswald Bold"/>
              </a:rPr>
              <a:t>Seam Carving</a:t>
            </a:r>
          </a:p>
        </p:txBody>
      </p:sp>
      <p:sp>
        <p:nvSpPr>
          <p:cNvPr name="Freeform 4" id="4"/>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2645573" y="-2652330"/>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3853424" y="6318585"/>
            <a:ext cx="10948548" cy="109485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F4F5">
                    <a:alpha val="100000"/>
                  </a:srgbClr>
                </a:gs>
                <a:gs pos="100000">
                  <a:srgbClr val="005EBD">
                    <a:alpha val="100000"/>
                  </a:srgbClr>
                </a:gs>
              </a:gsLst>
              <a:lin ang="0"/>
            </a:gra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5400000">
            <a:off x="2049463" y="3335814"/>
            <a:ext cx="2954308" cy="1998908"/>
            <a:chOff x="0" y="0"/>
            <a:chExt cx="778089" cy="526461"/>
          </a:xfrm>
        </p:grpSpPr>
        <p:sp>
          <p:nvSpPr>
            <p:cNvPr name="Freeform 11" id="11"/>
            <p:cNvSpPr/>
            <p:nvPr/>
          </p:nvSpPr>
          <p:spPr>
            <a:xfrm flipH="false" flipV="false" rot="0">
              <a:off x="0" y="0"/>
              <a:ext cx="778089" cy="526461"/>
            </a:xfrm>
            <a:custGeom>
              <a:avLst/>
              <a:gdLst/>
              <a:ahLst/>
              <a:cxnLst/>
              <a:rect r="r" b="b" t="t" l="l"/>
              <a:pathLst>
                <a:path h="526461" w="778089">
                  <a:moveTo>
                    <a:pt x="0" y="0"/>
                  </a:moveTo>
                  <a:lnTo>
                    <a:pt x="574889" y="0"/>
                  </a:lnTo>
                  <a:lnTo>
                    <a:pt x="778089" y="263231"/>
                  </a:lnTo>
                  <a:lnTo>
                    <a:pt x="574889" y="526461"/>
                  </a:lnTo>
                  <a:lnTo>
                    <a:pt x="0" y="526461"/>
                  </a:lnTo>
                  <a:lnTo>
                    <a:pt x="203200" y="263231"/>
                  </a:lnTo>
                  <a:lnTo>
                    <a:pt x="0" y="0"/>
                  </a:lnTo>
                  <a:close/>
                </a:path>
              </a:pathLst>
            </a:custGeom>
            <a:solidFill>
              <a:srgbClr val="FFFFFF"/>
            </a:solidFill>
          </p:spPr>
        </p:sp>
        <p:sp>
          <p:nvSpPr>
            <p:cNvPr name="TextBox 12" id="12"/>
            <p:cNvSpPr txBox="true"/>
            <p:nvPr/>
          </p:nvSpPr>
          <p:spPr>
            <a:xfrm>
              <a:off x="177800" y="-38100"/>
              <a:ext cx="524089" cy="564561"/>
            </a:xfrm>
            <a:prstGeom prst="rect">
              <a:avLst/>
            </a:prstGeom>
          </p:spPr>
          <p:txBody>
            <a:bodyPr anchor="ctr" rtlCol="false" tIns="50800" lIns="50800" bIns="50800" rIns="50800"/>
            <a:lstStyle/>
            <a:p>
              <a:pPr algn="ctr">
                <a:lnSpc>
                  <a:spcPts val="3454"/>
                </a:lnSpc>
              </a:pPr>
            </a:p>
          </p:txBody>
        </p:sp>
      </p:grpSp>
      <p:sp>
        <p:nvSpPr>
          <p:cNvPr name="TextBox 13" id="13"/>
          <p:cNvSpPr txBox="true"/>
          <p:nvPr/>
        </p:nvSpPr>
        <p:spPr>
          <a:xfrm rot="0">
            <a:off x="5602605" y="1186786"/>
            <a:ext cx="7082790"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F2F4F5"/>
                </a:solidFill>
                <a:latin typeface="Oswald Bold"/>
                <a:ea typeface="Oswald Bold"/>
                <a:cs typeface="Oswald Bold"/>
                <a:sym typeface="Oswald Bold"/>
              </a:rPr>
              <a:t>Seam Carving Stages</a:t>
            </a:r>
          </a:p>
        </p:txBody>
      </p:sp>
      <p:sp>
        <p:nvSpPr>
          <p:cNvPr name="TextBox 14" id="14"/>
          <p:cNvSpPr txBox="true"/>
          <p:nvPr/>
        </p:nvSpPr>
        <p:spPr>
          <a:xfrm rot="0">
            <a:off x="4805940" y="3041394"/>
            <a:ext cx="11651465" cy="1807793"/>
          </a:xfrm>
          <a:prstGeom prst="rect">
            <a:avLst/>
          </a:prstGeom>
        </p:spPr>
        <p:txBody>
          <a:bodyPr anchor="t" rtlCol="false" tIns="0" lIns="0" bIns="0" rIns="0">
            <a:spAutoFit/>
          </a:bodyPr>
          <a:lstStyle/>
          <a:p>
            <a:pPr algn="l">
              <a:lnSpc>
                <a:spcPts val="4832"/>
              </a:lnSpc>
            </a:pPr>
            <a:r>
              <a:rPr lang="en-US" sz="3452" b="true">
                <a:solidFill>
                  <a:srgbClr val="030334"/>
                </a:solidFill>
                <a:latin typeface="Canva Sans Bold"/>
                <a:ea typeface="Canva Sans Bold"/>
                <a:cs typeface="Canva Sans Bold"/>
                <a:sym typeface="Canva Sans Bold"/>
              </a:rPr>
              <a:t>Energy Calculation</a:t>
            </a:r>
          </a:p>
          <a:p>
            <a:pPr algn="l">
              <a:lnSpc>
                <a:spcPts val="4832"/>
              </a:lnSpc>
              <a:spcBef>
                <a:spcPct val="0"/>
              </a:spcBef>
            </a:pPr>
            <a:r>
              <a:rPr lang="en-US" sz="3452">
                <a:solidFill>
                  <a:srgbClr val="FFFFFF"/>
                </a:solidFill>
                <a:latin typeface="Canva Sans"/>
                <a:ea typeface="Canva Sans"/>
                <a:cs typeface="Canva Sans"/>
                <a:sym typeface="Canva Sans"/>
              </a:rPr>
              <a:t>In seam carving (SC), the energy accumulation of each pixel determines its importance to the image content.</a:t>
            </a:r>
          </a:p>
        </p:txBody>
      </p:sp>
      <p:sp>
        <p:nvSpPr>
          <p:cNvPr name="TextBox 15" id="15"/>
          <p:cNvSpPr txBox="true"/>
          <p:nvPr/>
        </p:nvSpPr>
        <p:spPr>
          <a:xfrm rot="0">
            <a:off x="4805940" y="5421767"/>
            <a:ext cx="11195710" cy="1807793"/>
          </a:xfrm>
          <a:prstGeom prst="rect">
            <a:avLst/>
          </a:prstGeom>
        </p:spPr>
        <p:txBody>
          <a:bodyPr anchor="t" rtlCol="false" tIns="0" lIns="0" bIns="0" rIns="0">
            <a:spAutoFit/>
          </a:bodyPr>
          <a:lstStyle/>
          <a:p>
            <a:pPr algn="l">
              <a:lnSpc>
                <a:spcPts val="4832"/>
              </a:lnSpc>
            </a:pPr>
            <a:r>
              <a:rPr lang="en-US" sz="3452" b="true">
                <a:solidFill>
                  <a:srgbClr val="030334"/>
                </a:solidFill>
                <a:latin typeface="Canva Sans Bold"/>
                <a:ea typeface="Canva Sans Bold"/>
                <a:cs typeface="Canva Sans Bold"/>
                <a:sym typeface="Canva Sans Bold"/>
              </a:rPr>
              <a:t>Seam Removal</a:t>
            </a:r>
          </a:p>
          <a:p>
            <a:pPr algn="l">
              <a:lnSpc>
                <a:spcPts val="4832"/>
              </a:lnSpc>
              <a:spcBef>
                <a:spcPct val="0"/>
              </a:spcBef>
            </a:pPr>
            <a:r>
              <a:rPr lang="en-US" sz="3452">
                <a:solidFill>
                  <a:srgbClr val="FFFFFF"/>
                </a:solidFill>
                <a:latin typeface="Canva Sans"/>
                <a:ea typeface="Canva Sans"/>
                <a:cs typeface="Canva Sans"/>
                <a:sym typeface="Canva Sans"/>
              </a:rPr>
              <a:t>Seam removal iteratively identifies and removes the lowest energy accumulation seam. </a:t>
            </a:r>
          </a:p>
        </p:txBody>
      </p:sp>
      <p:sp>
        <p:nvSpPr>
          <p:cNvPr name="TextBox 16" id="16"/>
          <p:cNvSpPr txBox="true"/>
          <p:nvPr/>
        </p:nvSpPr>
        <p:spPr>
          <a:xfrm rot="0">
            <a:off x="3356040" y="3688000"/>
            <a:ext cx="341154" cy="1161187"/>
          </a:xfrm>
          <a:prstGeom prst="rect">
            <a:avLst/>
          </a:prstGeom>
        </p:spPr>
        <p:txBody>
          <a:bodyPr anchor="t" rtlCol="false" tIns="0" lIns="0" bIns="0" rIns="0">
            <a:spAutoFit/>
          </a:bodyPr>
          <a:lstStyle/>
          <a:p>
            <a:pPr algn="ctr">
              <a:lnSpc>
                <a:spcPts val="9497"/>
              </a:lnSpc>
              <a:spcBef>
                <a:spcPct val="0"/>
              </a:spcBef>
            </a:pPr>
            <a:r>
              <a:rPr lang="en-US" sz="6783">
                <a:solidFill>
                  <a:srgbClr val="0D0E69"/>
                </a:solidFill>
                <a:latin typeface="Oswald"/>
                <a:ea typeface="Oswald"/>
                <a:cs typeface="Oswald"/>
                <a:sym typeface="Oswald"/>
              </a:rPr>
              <a:t>1</a:t>
            </a:r>
          </a:p>
        </p:txBody>
      </p:sp>
      <p:grpSp>
        <p:nvGrpSpPr>
          <p:cNvPr name="Group 17" id="17"/>
          <p:cNvGrpSpPr/>
          <p:nvPr/>
        </p:nvGrpSpPr>
        <p:grpSpPr>
          <a:xfrm rot="5400000">
            <a:off x="2049463" y="5621200"/>
            <a:ext cx="2954308" cy="1998908"/>
            <a:chOff x="0" y="0"/>
            <a:chExt cx="778089" cy="526461"/>
          </a:xfrm>
        </p:grpSpPr>
        <p:sp>
          <p:nvSpPr>
            <p:cNvPr name="Freeform 18" id="18"/>
            <p:cNvSpPr/>
            <p:nvPr/>
          </p:nvSpPr>
          <p:spPr>
            <a:xfrm flipH="false" flipV="false" rot="0">
              <a:off x="0" y="0"/>
              <a:ext cx="778089" cy="526461"/>
            </a:xfrm>
            <a:custGeom>
              <a:avLst/>
              <a:gdLst/>
              <a:ahLst/>
              <a:cxnLst/>
              <a:rect r="r" b="b" t="t" l="l"/>
              <a:pathLst>
                <a:path h="526461" w="778089">
                  <a:moveTo>
                    <a:pt x="0" y="0"/>
                  </a:moveTo>
                  <a:lnTo>
                    <a:pt x="574889" y="0"/>
                  </a:lnTo>
                  <a:lnTo>
                    <a:pt x="778089" y="263231"/>
                  </a:lnTo>
                  <a:lnTo>
                    <a:pt x="574889" y="526461"/>
                  </a:lnTo>
                  <a:lnTo>
                    <a:pt x="0" y="526461"/>
                  </a:lnTo>
                  <a:lnTo>
                    <a:pt x="203200" y="263231"/>
                  </a:lnTo>
                  <a:lnTo>
                    <a:pt x="0" y="0"/>
                  </a:lnTo>
                  <a:close/>
                </a:path>
              </a:pathLst>
            </a:custGeom>
            <a:solidFill>
              <a:srgbClr val="FFFFFF"/>
            </a:solidFill>
          </p:spPr>
        </p:sp>
        <p:sp>
          <p:nvSpPr>
            <p:cNvPr name="TextBox 19" id="19"/>
            <p:cNvSpPr txBox="true"/>
            <p:nvPr/>
          </p:nvSpPr>
          <p:spPr>
            <a:xfrm>
              <a:off x="177800" y="-38100"/>
              <a:ext cx="524089" cy="564561"/>
            </a:xfrm>
            <a:prstGeom prst="rect">
              <a:avLst/>
            </a:prstGeom>
          </p:spPr>
          <p:txBody>
            <a:bodyPr anchor="ctr" rtlCol="false" tIns="50800" lIns="50800" bIns="50800" rIns="50800"/>
            <a:lstStyle/>
            <a:p>
              <a:pPr algn="ctr">
                <a:lnSpc>
                  <a:spcPts val="3454"/>
                </a:lnSpc>
              </a:pPr>
            </a:p>
          </p:txBody>
        </p:sp>
      </p:grpSp>
      <p:sp>
        <p:nvSpPr>
          <p:cNvPr name="TextBox 20" id="20"/>
          <p:cNvSpPr txBox="true"/>
          <p:nvPr/>
        </p:nvSpPr>
        <p:spPr>
          <a:xfrm rot="0">
            <a:off x="3320719" y="5973386"/>
            <a:ext cx="411798" cy="1161187"/>
          </a:xfrm>
          <a:prstGeom prst="rect">
            <a:avLst/>
          </a:prstGeom>
        </p:spPr>
        <p:txBody>
          <a:bodyPr anchor="t" rtlCol="false" tIns="0" lIns="0" bIns="0" rIns="0">
            <a:spAutoFit/>
          </a:bodyPr>
          <a:lstStyle/>
          <a:p>
            <a:pPr algn="ctr">
              <a:lnSpc>
                <a:spcPts val="9497"/>
              </a:lnSpc>
              <a:spcBef>
                <a:spcPct val="0"/>
              </a:spcBef>
            </a:pPr>
            <a:r>
              <a:rPr lang="en-US" sz="6783">
                <a:solidFill>
                  <a:srgbClr val="0D0E69"/>
                </a:solidFill>
                <a:latin typeface="Oswald"/>
                <a:ea typeface="Oswald"/>
                <a:cs typeface="Oswald"/>
                <a:sym typeface="Oswald"/>
              </a:rPr>
              <a:t>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45573" y="-2652330"/>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3853424" y="6318585"/>
            <a:ext cx="10948548" cy="109485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F4F5">
                    <a:alpha val="100000"/>
                  </a:srgbClr>
                </a:gs>
                <a:gs pos="100000">
                  <a:srgbClr val="005EBD">
                    <a:alpha val="100000"/>
                  </a:srgbClr>
                </a:gs>
              </a:gsLst>
              <a:lin ang="0"/>
            </a:gra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0" y="0"/>
            <a:ext cx="9144000" cy="10287000"/>
            <a:chOff x="0" y="0"/>
            <a:chExt cx="2408296" cy="2709333"/>
          </a:xfrm>
        </p:grpSpPr>
        <p:sp>
          <p:nvSpPr>
            <p:cNvPr name="Freeform 11" id="11"/>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223C5D"/>
            </a:solidFill>
          </p:spPr>
        </p:sp>
        <p:sp>
          <p:nvSpPr>
            <p:cNvPr name="TextBox 12" id="12"/>
            <p:cNvSpPr txBox="true"/>
            <p:nvPr/>
          </p:nvSpPr>
          <p:spPr>
            <a:xfrm>
              <a:off x="0" y="-38100"/>
              <a:ext cx="2408296" cy="2747433"/>
            </a:xfrm>
            <a:prstGeom prst="rect">
              <a:avLst/>
            </a:prstGeom>
          </p:spPr>
          <p:txBody>
            <a:bodyPr anchor="ctr" rtlCol="false" tIns="50800" lIns="50800" bIns="50800" rIns="50800"/>
            <a:lstStyle/>
            <a:p>
              <a:pPr algn="ctr">
                <a:lnSpc>
                  <a:spcPts val="3454"/>
                </a:lnSpc>
              </a:pPr>
            </a:p>
          </p:txBody>
        </p:sp>
      </p:grpSp>
      <p:sp>
        <p:nvSpPr>
          <p:cNvPr name="Freeform 13" id="13"/>
          <p:cNvSpPr/>
          <p:nvPr/>
        </p:nvSpPr>
        <p:spPr>
          <a:xfrm flipH="false" flipV="false" rot="0">
            <a:off x="1028700" y="6318585"/>
            <a:ext cx="3130365" cy="2429964"/>
          </a:xfrm>
          <a:custGeom>
            <a:avLst/>
            <a:gdLst/>
            <a:ahLst/>
            <a:cxnLst/>
            <a:rect r="r" b="b" t="t" l="l"/>
            <a:pathLst>
              <a:path h="2429964" w="3130365">
                <a:moveTo>
                  <a:pt x="0" y="0"/>
                </a:moveTo>
                <a:lnTo>
                  <a:pt x="3130365" y="0"/>
                </a:lnTo>
                <a:lnTo>
                  <a:pt x="3130365" y="2429963"/>
                </a:lnTo>
                <a:lnTo>
                  <a:pt x="0" y="2429963"/>
                </a:lnTo>
                <a:lnTo>
                  <a:pt x="0" y="0"/>
                </a:lnTo>
                <a:close/>
              </a:path>
            </a:pathLst>
          </a:custGeom>
          <a:blipFill>
            <a:blip r:embed="rId4"/>
            <a:stretch>
              <a:fillRect l="0" t="0" r="0" b="0"/>
            </a:stretch>
          </a:blipFill>
        </p:spPr>
      </p:sp>
      <p:sp>
        <p:nvSpPr>
          <p:cNvPr name="Freeform 14" id="14"/>
          <p:cNvSpPr/>
          <p:nvPr/>
        </p:nvSpPr>
        <p:spPr>
          <a:xfrm flipH="false" flipV="false" rot="0">
            <a:off x="5853592" y="6318585"/>
            <a:ext cx="2487139" cy="2429964"/>
          </a:xfrm>
          <a:custGeom>
            <a:avLst/>
            <a:gdLst/>
            <a:ahLst/>
            <a:cxnLst/>
            <a:rect r="r" b="b" t="t" l="l"/>
            <a:pathLst>
              <a:path h="2429964" w="2487139">
                <a:moveTo>
                  <a:pt x="0" y="0"/>
                </a:moveTo>
                <a:lnTo>
                  <a:pt x="2487139" y="0"/>
                </a:lnTo>
                <a:lnTo>
                  <a:pt x="2487139" y="2429963"/>
                </a:lnTo>
                <a:lnTo>
                  <a:pt x="0" y="2429963"/>
                </a:lnTo>
                <a:lnTo>
                  <a:pt x="0" y="0"/>
                </a:lnTo>
                <a:close/>
              </a:path>
            </a:pathLst>
          </a:custGeom>
          <a:blipFill>
            <a:blip r:embed="rId5"/>
            <a:stretch>
              <a:fillRect l="0" t="0" r="0" b="0"/>
            </a:stretch>
          </a:blipFill>
        </p:spPr>
      </p:sp>
      <p:sp>
        <p:nvSpPr>
          <p:cNvPr name="AutoShape 15" id="15"/>
          <p:cNvSpPr/>
          <p:nvPr/>
        </p:nvSpPr>
        <p:spPr>
          <a:xfrm flipV="true">
            <a:off x="4572000" y="7552617"/>
            <a:ext cx="758981" cy="0"/>
          </a:xfrm>
          <a:prstGeom prst="line">
            <a:avLst/>
          </a:prstGeom>
          <a:ln cap="flat" w="38100">
            <a:solidFill>
              <a:srgbClr val="FDFBFB"/>
            </a:solidFill>
            <a:prstDash val="solid"/>
            <a:headEnd type="none" len="sm" w="sm"/>
            <a:tailEnd type="triangle" len="med" w="lg"/>
          </a:ln>
        </p:spPr>
      </p:sp>
      <p:grpSp>
        <p:nvGrpSpPr>
          <p:cNvPr name="Group 16" id="16"/>
          <p:cNvGrpSpPr/>
          <p:nvPr/>
        </p:nvGrpSpPr>
        <p:grpSpPr>
          <a:xfrm rot="5400000">
            <a:off x="-3328430" y="2556905"/>
            <a:ext cx="6656861" cy="1543050"/>
            <a:chOff x="0" y="0"/>
            <a:chExt cx="1753247" cy="406400"/>
          </a:xfrm>
        </p:grpSpPr>
        <p:sp>
          <p:nvSpPr>
            <p:cNvPr name="Freeform 17" id="17"/>
            <p:cNvSpPr/>
            <p:nvPr/>
          </p:nvSpPr>
          <p:spPr>
            <a:xfrm flipH="false" flipV="false" rot="0">
              <a:off x="0" y="0"/>
              <a:ext cx="1753247" cy="406400"/>
            </a:xfrm>
            <a:custGeom>
              <a:avLst/>
              <a:gdLst/>
              <a:ahLst/>
              <a:cxnLst/>
              <a:rect r="r" b="b" t="t" l="l"/>
              <a:pathLst>
                <a:path h="406400" w="1753247">
                  <a:moveTo>
                    <a:pt x="1550047" y="0"/>
                  </a:moveTo>
                  <a:lnTo>
                    <a:pt x="0" y="0"/>
                  </a:lnTo>
                  <a:lnTo>
                    <a:pt x="0" y="406400"/>
                  </a:lnTo>
                  <a:lnTo>
                    <a:pt x="1550047" y="406400"/>
                  </a:lnTo>
                  <a:lnTo>
                    <a:pt x="1753247" y="203200"/>
                  </a:lnTo>
                  <a:lnTo>
                    <a:pt x="1550047" y="0"/>
                  </a:lnTo>
                  <a:close/>
                </a:path>
              </a:pathLst>
            </a:custGeom>
            <a:solidFill>
              <a:srgbClr val="FFFFFF"/>
            </a:solidFill>
          </p:spPr>
        </p:sp>
        <p:sp>
          <p:nvSpPr>
            <p:cNvPr name="TextBox 18" id="18"/>
            <p:cNvSpPr txBox="true"/>
            <p:nvPr/>
          </p:nvSpPr>
          <p:spPr>
            <a:xfrm>
              <a:off x="0" y="-104775"/>
              <a:ext cx="1638947" cy="511175"/>
            </a:xfrm>
            <a:prstGeom prst="rect">
              <a:avLst/>
            </a:prstGeom>
          </p:spPr>
          <p:txBody>
            <a:bodyPr anchor="ctr" rtlCol="false" tIns="50800" lIns="50800" bIns="50800" rIns="50800"/>
            <a:lstStyle/>
            <a:p>
              <a:pPr algn="l">
                <a:lnSpc>
                  <a:spcPts val="7840"/>
                </a:lnSpc>
              </a:pPr>
            </a:p>
          </p:txBody>
        </p:sp>
      </p:grpSp>
      <p:sp>
        <p:nvSpPr>
          <p:cNvPr name="TextBox 19" id="19"/>
          <p:cNvSpPr txBox="true"/>
          <p:nvPr/>
        </p:nvSpPr>
        <p:spPr>
          <a:xfrm rot="0">
            <a:off x="10939145" y="4516438"/>
            <a:ext cx="6320155"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062645"/>
                </a:solidFill>
                <a:latin typeface="Oswald Bold"/>
                <a:ea typeface="Oswald Bold"/>
                <a:cs typeface="Oswald Bold"/>
                <a:sym typeface="Oswald Bold"/>
              </a:rPr>
              <a:t>Energy Calculation</a:t>
            </a:r>
          </a:p>
        </p:txBody>
      </p:sp>
      <p:sp>
        <p:nvSpPr>
          <p:cNvPr name="TextBox 20" id="20"/>
          <p:cNvSpPr txBox="true"/>
          <p:nvPr/>
        </p:nvSpPr>
        <p:spPr>
          <a:xfrm rot="0">
            <a:off x="2084057" y="9032459"/>
            <a:ext cx="1019651" cy="413582"/>
          </a:xfrm>
          <a:prstGeom prst="rect">
            <a:avLst/>
          </a:prstGeom>
        </p:spPr>
        <p:txBody>
          <a:bodyPr anchor="t" rtlCol="false" tIns="0" lIns="0" bIns="0" rIns="0">
            <a:spAutoFit/>
          </a:bodyPr>
          <a:lstStyle/>
          <a:p>
            <a:pPr algn="ctr">
              <a:lnSpc>
                <a:spcPts val="3454"/>
              </a:lnSpc>
              <a:spcBef>
                <a:spcPct val="0"/>
              </a:spcBef>
            </a:pPr>
            <a:r>
              <a:rPr lang="en-US" sz="2467">
                <a:solidFill>
                  <a:srgbClr val="FFFFFF"/>
                </a:solidFill>
                <a:latin typeface="Canva Sans"/>
                <a:ea typeface="Canva Sans"/>
                <a:cs typeface="Canva Sans"/>
                <a:sym typeface="Canva Sans"/>
              </a:rPr>
              <a:t>Before</a:t>
            </a:r>
          </a:p>
        </p:txBody>
      </p:sp>
      <p:sp>
        <p:nvSpPr>
          <p:cNvPr name="TextBox 21" id="21"/>
          <p:cNvSpPr txBox="true"/>
          <p:nvPr/>
        </p:nvSpPr>
        <p:spPr>
          <a:xfrm rot="0">
            <a:off x="6712590" y="9032459"/>
            <a:ext cx="769144" cy="413582"/>
          </a:xfrm>
          <a:prstGeom prst="rect">
            <a:avLst/>
          </a:prstGeom>
        </p:spPr>
        <p:txBody>
          <a:bodyPr anchor="t" rtlCol="false" tIns="0" lIns="0" bIns="0" rIns="0">
            <a:spAutoFit/>
          </a:bodyPr>
          <a:lstStyle/>
          <a:p>
            <a:pPr algn="ctr">
              <a:lnSpc>
                <a:spcPts val="3454"/>
              </a:lnSpc>
              <a:spcBef>
                <a:spcPct val="0"/>
              </a:spcBef>
            </a:pPr>
            <a:r>
              <a:rPr lang="en-US" sz="2467">
                <a:solidFill>
                  <a:srgbClr val="FFFFFF"/>
                </a:solidFill>
                <a:latin typeface="Canva Sans"/>
                <a:ea typeface="Canva Sans"/>
                <a:cs typeface="Canva Sans"/>
                <a:sym typeface="Canva Sans"/>
              </a:rPr>
              <a:t>After</a:t>
            </a:r>
          </a:p>
        </p:txBody>
      </p:sp>
      <p:sp>
        <p:nvSpPr>
          <p:cNvPr name="TextBox 22" id="22"/>
          <p:cNvSpPr txBox="true"/>
          <p:nvPr/>
        </p:nvSpPr>
        <p:spPr>
          <a:xfrm rot="0">
            <a:off x="1028700" y="990600"/>
            <a:ext cx="7312031" cy="3042482"/>
          </a:xfrm>
          <a:prstGeom prst="rect">
            <a:avLst/>
          </a:prstGeom>
        </p:spPr>
        <p:txBody>
          <a:bodyPr anchor="t" rtlCol="false" tIns="0" lIns="0" bIns="0" rIns="0">
            <a:spAutoFit/>
          </a:bodyPr>
          <a:lstStyle/>
          <a:p>
            <a:pPr algn="l">
              <a:lnSpc>
                <a:spcPts val="3454"/>
              </a:lnSpc>
              <a:spcBef>
                <a:spcPct val="0"/>
              </a:spcBef>
            </a:pPr>
            <a:r>
              <a:rPr lang="en-US" b="true" sz="2467">
                <a:solidFill>
                  <a:srgbClr val="FF0000"/>
                </a:solidFill>
                <a:latin typeface="Canva Sans Bold"/>
                <a:ea typeface="Canva Sans Bold"/>
                <a:cs typeface="Canva Sans Bold"/>
                <a:sym typeface="Canva Sans Bold"/>
              </a:rPr>
              <a:t>Energy Calculation</a:t>
            </a:r>
            <a:r>
              <a:rPr lang="en-US" sz="2467">
                <a:solidFill>
                  <a:srgbClr val="FFFFFF"/>
                </a:solidFill>
                <a:latin typeface="Canva Sans"/>
                <a:ea typeface="Canva Sans"/>
                <a:cs typeface="Canva Sans"/>
                <a:sym typeface="Canva Sans"/>
              </a:rPr>
              <a:t> is the first step in seam carving and considered the top-down part in the algorithm, it aims to get the energy accumulation of each pixel determines its importance to the image content. Higher energy means greater importance, while lower energy may result in removal in the next step.</a:t>
            </a:r>
          </a:p>
        </p:txBody>
      </p:sp>
      <p:sp>
        <p:nvSpPr>
          <p:cNvPr name="TextBox 23" id="23"/>
          <p:cNvSpPr txBox="true"/>
          <p:nvPr/>
        </p:nvSpPr>
        <p:spPr>
          <a:xfrm rot="0">
            <a:off x="1028700" y="5411371"/>
            <a:ext cx="2490936" cy="413582"/>
          </a:xfrm>
          <a:prstGeom prst="rect">
            <a:avLst/>
          </a:prstGeom>
        </p:spPr>
        <p:txBody>
          <a:bodyPr anchor="t" rtlCol="false" tIns="0" lIns="0" bIns="0" rIns="0">
            <a:spAutoFit/>
          </a:bodyPr>
          <a:lstStyle/>
          <a:p>
            <a:pPr algn="l">
              <a:lnSpc>
                <a:spcPts val="3454"/>
              </a:lnSpc>
              <a:spcBef>
                <a:spcPct val="0"/>
              </a:spcBef>
            </a:pPr>
            <a:r>
              <a:rPr lang="en-US" b="true" sz="2467">
                <a:solidFill>
                  <a:srgbClr val="FFFFFF"/>
                </a:solidFill>
                <a:latin typeface="Canva Sans Bold"/>
                <a:ea typeface="Canva Sans Bold"/>
                <a:cs typeface="Canva Sans Bold"/>
                <a:sym typeface="Canva Sans Bold"/>
              </a:rPr>
              <a:t>Forward Energy: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45573" y="-2652330"/>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3853424" y="6318585"/>
            <a:ext cx="10948548" cy="109485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F4F5">
                    <a:alpha val="100000"/>
                  </a:srgbClr>
                </a:gs>
                <a:gs pos="100000">
                  <a:srgbClr val="005EBD">
                    <a:alpha val="100000"/>
                  </a:srgbClr>
                </a:gs>
              </a:gsLst>
              <a:lin ang="0"/>
            </a:gra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9144000" y="0"/>
            <a:ext cx="9144000" cy="10287000"/>
            <a:chOff x="0" y="0"/>
            <a:chExt cx="2408296" cy="2709333"/>
          </a:xfrm>
        </p:grpSpPr>
        <p:sp>
          <p:nvSpPr>
            <p:cNvPr name="Freeform 11" id="11"/>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223C5D"/>
            </a:solidFill>
          </p:spPr>
        </p:sp>
        <p:sp>
          <p:nvSpPr>
            <p:cNvPr name="TextBox 12" id="12"/>
            <p:cNvSpPr txBox="true"/>
            <p:nvPr/>
          </p:nvSpPr>
          <p:spPr>
            <a:xfrm>
              <a:off x="0" y="-38100"/>
              <a:ext cx="2408296" cy="2747433"/>
            </a:xfrm>
            <a:prstGeom prst="rect">
              <a:avLst/>
            </a:prstGeom>
          </p:spPr>
          <p:txBody>
            <a:bodyPr anchor="ctr" rtlCol="false" tIns="50800" lIns="50800" bIns="50800" rIns="50800"/>
            <a:lstStyle/>
            <a:p>
              <a:pPr algn="ctr">
                <a:lnSpc>
                  <a:spcPts val="3454"/>
                </a:lnSpc>
              </a:pPr>
            </a:p>
          </p:txBody>
        </p:sp>
      </p:grpSp>
      <p:grpSp>
        <p:nvGrpSpPr>
          <p:cNvPr name="Group 13" id="13"/>
          <p:cNvGrpSpPr/>
          <p:nvPr/>
        </p:nvGrpSpPr>
        <p:grpSpPr>
          <a:xfrm rot="-5400000">
            <a:off x="14959570" y="6187045"/>
            <a:ext cx="6656861" cy="1543050"/>
            <a:chOff x="0" y="0"/>
            <a:chExt cx="1753247" cy="406400"/>
          </a:xfrm>
        </p:grpSpPr>
        <p:sp>
          <p:nvSpPr>
            <p:cNvPr name="Freeform 14" id="14"/>
            <p:cNvSpPr/>
            <p:nvPr/>
          </p:nvSpPr>
          <p:spPr>
            <a:xfrm flipH="false" flipV="false" rot="0">
              <a:off x="0" y="0"/>
              <a:ext cx="1753247" cy="406400"/>
            </a:xfrm>
            <a:custGeom>
              <a:avLst/>
              <a:gdLst/>
              <a:ahLst/>
              <a:cxnLst/>
              <a:rect r="r" b="b" t="t" l="l"/>
              <a:pathLst>
                <a:path h="406400" w="1753247">
                  <a:moveTo>
                    <a:pt x="1550047" y="0"/>
                  </a:moveTo>
                  <a:lnTo>
                    <a:pt x="0" y="0"/>
                  </a:lnTo>
                  <a:lnTo>
                    <a:pt x="0" y="406400"/>
                  </a:lnTo>
                  <a:lnTo>
                    <a:pt x="1550047" y="406400"/>
                  </a:lnTo>
                  <a:lnTo>
                    <a:pt x="1753247" y="203200"/>
                  </a:lnTo>
                  <a:lnTo>
                    <a:pt x="1550047" y="0"/>
                  </a:lnTo>
                  <a:close/>
                </a:path>
              </a:pathLst>
            </a:custGeom>
            <a:solidFill>
              <a:srgbClr val="FFFFFF"/>
            </a:solidFill>
          </p:spPr>
        </p:sp>
        <p:sp>
          <p:nvSpPr>
            <p:cNvPr name="TextBox 15" id="15"/>
            <p:cNvSpPr txBox="true"/>
            <p:nvPr/>
          </p:nvSpPr>
          <p:spPr>
            <a:xfrm>
              <a:off x="0" y="-104775"/>
              <a:ext cx="1638947" cy="511175"/>
            </a:xfrm>
            <a:prstGeom prst="rect">
              <a:avLst/>
            </a:prstGeom>
          </p:spPr>
          <p:txBody>
            <a:bodyPr anchor="ctr" rtlCol="false" tIns="50800" lIns="50800" bIns="50800" rIns="50800"/>
            <a:lstStyle/>
            <a:p>
              <a:pPr algn="l">
                <a:lnSpc>
                  <a:spcPts val="7840"/>
                </a:lnSpc>
              </a:pPr>
            </a:p>
          </p:txBody>
        </p:sp>
      </p:grpSp>
      <p:sp>
        <p:nvSpPr>
          <p:cNvPr name="TextBox 16" id="16"/>
          <p:cNvSpPr txBox="true"/>
          <p:nvPr/>
        </p:nvSpPr>
        <p:spPr>
          <a:xfrm rot="0">
            <a:off x="2144493" y="4516438"/>
            <a:ext cx="4908550"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062645"/>
                </a:solidFill>
                <a:latin typeface="Oswald Bold"/>
                <a:ea typeface="Oswald Bold"/>
                <a:cs typeface="Oswald Bold"/>
                <a:sym typeface="Oswald Bold"/>
              </a:rPr>
              <a:t>Seam Removal</a:t>
            </a:r>
          </a:p>
        </p:txBody>
      </p:sp>
      <p:sp>
        <p:nvSpPr>
          <p:cNvPr name="TextBox 17" id="17"/>
          <p:cNvSpPr txBox="true"/>
          <p:nvPr/>
        </p:nvSpPr>
        <p:spPr>
          <a:xfrm rot="0">
            <a:off x="9622945" y="990600"/>
            <a:ext cx="7312031" cy="3480632"/>
          </a:xfrm>
          <a:prstGeom prst="rect">
            <a:avLst/>
          </a:prstGeom>
        </p:spPr>
        <p:txBody>
          <a:bodyPr anchor="t" rtlCol="false" tIns="0" lIns="0" bIns="0" rIns="0">
            <a:spAutoFit/>
          </a:bodyPr>
          <a:lstStyle/>
          <a:p>
            <a:pPr algn="l">
              <a:lnSpc>
                <a:spcPts val="3454"/>
              </a:lnSpc>
            </a:pPr>
            <a:r>
              <a:rPr lang="en-US" sz="2467" b="true">
                <a:solidFill>
                  <a:srgbClr val="FF0000"/>
                </a:solidFill>
                <a:latin typeface="Canva Sans Bold"/>
                <a:ea typeface="Canva Sans Bold"/>
                <a:cs typeface="Canva Sans Bold"/>
                <a:sym typeface="Canva Sans Bold"/>
              </a:rPr>
              <a:t>Seam Removal</a:t>
            </a:r>
            <a:r>
              <a:rPr lang="en-US" sz="2467">
                <a:solidFill>
                  <a:srgbClr val="FFFFFF"/>
                </a:solidFill>
                <a:latin typeface="Canva Sans"/>
                <a:ea typeface="Canva Sans"/>
                <a:cs typeface="Canva Sans"/>
                <a:sym typeface="Canva Sans"/>
              </a:rPr>
              <a:t> is the second step in seam carving and it’s the bottom-up part.</a:t>
            </a:r>
          </a:p>
          <a:p>
            <a:pPr algn="l">
              <a:lnSpc>
                <a:spcPts val="3454"/>
              </a:lnSpc>
              <a:spcBef>
                <a:spcPct val="0"/>
              </a:spcBef>
            </a:pPr>
            <a:r>
              <a:rPr lang="en-US" sz="2467">
                <a:solidFill>
                  <a:srgbClr val="FFFFFF"/>
                </a:solidFill>
                <a:latin typeface="Canva Sans"/>
                <a:ea typeface="Canva Sans"/>
                <a:cs typeface="Canva Sans"/>
                <a:sym typeface="Canva Sans"/>
              </a:rPr>
              <a:t>It iteratively identifies and removes the lowest energy accumulation seam. This process preserves core image content while removing less important parts based on the previous accumulation process, achieving desired resizing.</a:t>
            </a:r>
          </a:p>
        </p:txBody>
      </p:sp>
      <p:sp>
        <p:nvSpPr>
          <p:cNvPr name="TextBox 18" id="18"/>
          <p:cNvSpPr txBox="true"/>
          <p:nvPr/>
        </p:nvSpPr>
        <p:spPr>
          <a:xfrm rot="0">
            <a:off x="9622945" y="4917659"/>
            <a:ext cx="3695541"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FFFFFF"/>
                </a:solidFill>
                <a:latin typeface="Canva Sans Bold"/>
                <a:ea typeface="Canva Sans Bold"/>
                <a:cs typeface="Canva Sans Bold"/>
                <a:sym typeface="Canva Sans Bold"/>
              </a:rPr>
              <a:t>Seams removal process:</a:t>
            </a:r>
          </a:p>
        </p:txBody>
      </p:sp>
      <p:sp>
        <p:nvSpPr>
          <p:cNvPr name="Freeform 19" id="19"/>
          <p:cNvSpPr/>
          <p:nvPr/>
        </p:nvSpPr>
        <p:spPr>
          <a:xfrm flipH="false" flipV="false" rot="0">
            <a:off x="10769872" y="5817016"/>
            <a:ext cx="5018176" cy="3441284"/>
          </a:xfrm>
          <a:custGeom>
            <a:avLst/>
            <a:gdLst/>
            <a:ahLst/>
            <a:cxnLst/>
            <a:rect r="r" b="b" t="t" l="l"/>
            <a:pathLst>
              <a:path h="3441284" w="5018176">
                <a:moveTo>
                  <a:pt x="0" y="0"/>
                </a:moveTo>
                <a:lnTo>
                  <a:pt x="5018176" y="0"/>
                </a:lnTo>
                <a:lnTo>
                  <a:pt x="5018176" y="3441284"/>
                </a:lnTo>
                <a:lnTo>
                  <a:pt x="0" y="3441284"/>
                </a:lnTo>
                <a:lnTo>
                  <a:pt x="0" y="0"/>
                </a:lnTo>
                <a:close/>
              </a:path>
            </a:pathLst>
          </a:custGeom>
          <a:blipFill>
            <a:blip r:embed="rId4"/>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TextBox 2" id="2"/>
          <p:cNvSpPr txBox="true"/>
          <p:nvPr/>
        </p:nvSpPr>
        <p:spPr>
          <a:xfrm rot="0">
            <a:off x="4025174" y="1019175"/>
            <a:ext cx="10237652" cy="1314450"/>
          </a:xfrm>
          <a:prstGeom prst="rect">
            <a:avLst/>
          </a:prstGeom>
        </p:spPr>
        <p:txBody>
          <a:bodyPr anchor="t" rtlCol="false" tIns="0" lIns="0" bIns="0" rIns="0">
            <a:spAutoFit/>
          </a:bodyPr>
          <a:lstStyle/>
          <a:p>
            <a:pPr algn="ctr" marL="0" indent="0" lvl="0">
              <a:lnSpc>
                <a:spcPts val="10341"/>
              </a:lnSpc>
            </a:pPr>
            <a:r>
              <a:rPr lang="en-US" b="true" sz="8617">
                <a:solidFill>
                  <a:srgbClr val="FDFBFB"/>
                </a:solidFill>
                <a:latin typeface="Oswald Bold"/>
                <a:ea typeface="Oswald Bold"/>
                <a:cs typeface="Oswald Bold"/>
                <a:sym typeface="Oswald Bold"/>
              </a:rPr>
              <a:t>Video Retargeting</a:t>
            </a:r>
          </a:p>
        </p:txBody>
      </p:sp>
      <p:sp>
        <p:nvSpPr>
          <p:cNvPr name="TextBox 3" id="3"/>
          <p:cNvSpPr txBox="true"/>
          <p:nvPr/>
        </p:nvSpPr>
        <p:spPr>
          <a:xfrm rot="0">
            <a:off x="2620059" y="2849983"/>
            <a:ext cx="13047882" cy="2031005"/>
          </a:xfrm>
          <a:prstGeom prst="rect">
            <a:avLst/>
          </a:prstGeom>
        </p:spPr>
        <p:txBody>
          <a:bodyPr anchor="t" rtlCol="false" tIns="0" lIns="0" bIns="0" rIns="0">
            <a:spAutoFit/>
          </a:bodyPr>
          <a:lstStyle/>
          <a:p>
            <a:pPr algn="l" marL="0" indent="0" lvl="0">
              <a:lnSpc>
                <a:spcPts val="4079"/>
              </a:lnSpc>
              <a:spcBef>
                <a:spcPct val="0"/>
              </a:spcBef>
            </a:pPr>
            <a:r>
              <a:rPr lang="en-US" b="true" sz="2914">
                <a:solidFill>
                  <a:srgbClr val="FF0000"/>
                </a:solidFill>
                <a:latin typeface="Canva Sans Bold"/>
                <a:ea typeface="Canva Sans Bold"/>
                <a:cs typeface="Canva Sans Bold"/>
                <a:sym typeface="Canva Sans Bold"/>
              </a:rPr>
              <a:t>Video Retargeting</a:t>
            </a:r>
            <a:r>
              <a:rPr lang="en-US" sz="2914">
                <a:solidFill>
                  <a:srgbClr val="223C5D"/>
                </a:solidFill>
                <a:latin typeface="Canva Sans"/>
                <a:ea typeface="Canva Sans"/>
                <a:cs typeface="Canva Sans"/>
                <a:sym typeface="Canva Sans"/>
              </a:rPr>
              <a:t> </a:t>
            </a:r>
            <a:r>
              <a:rPr lang="en-US" sz="2914">
                <a:solidFill>
                  <a:srgbClr val="FFFFFF"/>
                </a:solidFill>
                <a:latin typeface="Canva Sans"/>
                <a:ea typeface="Canva Sans"/>
                <a:cs typeface="Canva Sans"/>
                <a:sym typeface="Canva Sans"/>
              </a:rPr>
              <a:t>led to some artifacts throughout the process. This occurred because the continuous motion of objects in each frame caused the seams to change direction, resulting in artifacts or unnatural motion when the frames were reassembled.</a:t>
            </a:r>
          </a:p>
        </p:txBody>
      </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145871" y="5488442"/>
            <a:ext cx="5654786" cy="3769858"/>
          </a:xfrm>
          <a:prstGeom prst="rect">
            <a:avLst/>
          </a:prstGeom>
        </p:spPr>
      </p:pic>
      <p:pic>
        <p:nvPicPr>
          <p:cNvPr name="Picture 5" id="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0933592" y="5444972"/>
            <a:ext cx="4243742" cy="3769858"/>
          </a:xfrm>
          <a:prstGeom prst="rect">
            <a:avLst/>
          </a:prstGeom>
        </p:spPr>
      </p:pic>
      <p:sp>
        <p:nvSpPr>
          <p:cNvPr name="AutoShape 6" id="6"/>
          <p:cNvSpPr/>
          <p:nvPr/>
        </p:nvSpPr>
        <p:spPr>
          <a:xfrm flipV="true">
            <a:off x="9488811" y="7392421"/>
            <a:ext cx="758981" cy="0"/>
          </a:xfrm>
          <a:prstGeom prst="line">
            <a:avLst/>
          </a:prstGeom>
          <a:ln cap="flat" w="38100">
            <a:solidFill>
              <a:srgbClr val="FDFBFB"/>
            </a:solidFill>
            <a:prstDash val="solid"/>
            <a:headEnd type="none" len="sm" w="sm"/>
            <a:tailEnd type="triangle" len="med" w="lg"/>
          </a:ln>
        </p:spPr>
      </p:sp>
      <p:sp>
        <p:nvSpPr>
          <p:cNvPr name="TextBox 7" id="7"/>
          <p:cNvSpPr txBox="true"/>
          <p:nvPr/>
        </p:nvSpPr>
        <p:spPr>
          <a:xfrm rot="0">
            <a:off x="5455183" y="9563100"/>
            <a:ext cx="1036161"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FFFFFF"/>
                </a:solidFill>
                <a:latin typeface="Canva Sans Bold"/>
                <a:ea typeface="Canva Sans Bold"/>
                <a:cs typeface="Canva Sans Bold"/>
                <a:sym typeface="Canva Sans Bold"/>
              </a:rPr>
              <a:t>Before</a:t>
            </a:r>
          </a:p>
        </p:txBody>
      </p:sp>
      <p:sp>
        <p:nvSpPr>
          <p:cNvPr name="TextBox 8" id="8"/>
          <p:cNvSpPr txBox="true"/>
          <p:nvPr/>
        </p:nvSpPr>
        <p:spPr>
          <a:xfrm rot="0">
            <a:off x="12662001" y="9481529"/>
            <a:ext cx="786924"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FFFFFF"/>
                </a:solidFill>
                <a:latin typeface="Canva Sans Bold"/>
                <a:ea typeface="Canva Sans Bold"/>
                <a:cs typeface="Canva Sans Bold"/>
                <a:sym typeface="Canva Sans Bold"/>
              </a:rPr>
              <a:t>After</a:t>
            </a:r>
          </a:p>
        </p:txBody>
      </p:sp>
      <p:grpSp>
        <p:nvGrpSpPr>
          <p:cNvPr name="Group 9" id="9"/>
          <p:cNvGrpSpPr/>
          <p:nvPr/>
        </p:nvGrpSpPr>
        <p:grpSpPr>
          <a:xfrm rot="-5400000">
            <a:off x="14959570" y="6187045"/>
            <a:ext cx="6656861" cy="1543050"/>
            <a:chOff x="0" y="0"/>
            <a:chExt cx="1753247" cy="406400"/>
          </a:xfrm>
        </p:grpSpPr>
        <p:sp>
          <p:nvSpPr>
            <p:cNvPr name="Freeform 10" id="10"/>
            <p:cNvSpPr/>
            <p:nvPr/>
          </p:nvSpPr>
          <p:spPr>
            <a:xfrm flipH="false" flipV="false" rot="0">
              <a:off x="0" y="0"/>
              <a:ext cx="1753247" cy="406400"/>
            </a:xfrm>
            <a:custGeom>
              <a:avLst/>
              <a:gdLst/>
              <a:ahLst/>
              <a:cxnLst/>
              <a:rect r="r" b="b" t="t" l="l"/>
              <a:pathLst>
                <a:path h="406400" w="1753247">
                  <a:moveTo>
                    <a:pt x="1550047" y="0"/>
                  </a:moveTo>
                  <a:lnTo>
                    <a:pt x="0" y="0"/>
                  </a:lnTo>
                  <a:lnTo>
                    <a:pt x="0" y="406400"/>
                  </a:lnTo>
                  <a:lnTo>
                    <a:pt x="1550047" y="406400"/>
                  </a:lnTo>
                  <a:lnTo>
                    <a:pt x="1753247" y="203200"/>
                  </a:lnTo>
                  <a:lnTo>
                    <a:pt x="1550047" y="0"/>
                  </a:lnTo>
                  <a:close/>
                </a:path>
              </a:pathLst>
            </a:custGeom>
            <a:solidFill>
              <a:srgbClr val="FFFFFF"/>
            </a:solidFill>
          </p:spPr>
        </p:sp>
        <p:sp>
          <p:nvSpPr>
            <p:cNvPr name="TextBox 11" id="11"/>
            <p:cNvSpPr txBox="true"/>
            <p:nvPr/>
          </p:nvSpPr>
          <p:spPr>
            <a:xfrm>
              <a:off x="0" y="-104775"/>
              <a:ext cx="1638947" cy="511175"/>
            </a:xfrm>
            <a:prstGeom prst="rect">
              <a:avLst/>
            </a:prstGeom>
          </p:spPr>
          <p:txBody>
            <a:bodyPr anchor="ctr" rtlCol="false" tIns="50800" lIns="50800" bIns="50800" rIns="50800"/>
            <a:lstStyle/>
            <a:p>
              <a:pPr algn="l">
                <a:lnSpc>
                  <a:spcPts val="7840"/>
                </a:lnSpc>
              </a:pPr>
            </a:p>
          </p:txBody>
        </p:sp>
      </p:grpSp>
      <p:grpSp>
        <p:nvGrpSpPr>
          <p:cNvPr name="Group 12" id="12"/>
          <p:cNvGrpSpPr/>
          <p:nvPr/>
        </p:nvGrpSpPr>
        <p:grpSpPr>
          <a:xfrm rot="5400000">
            <a:off x="-3328430" y="2556905"/>
            <a:ext cx="6656861" cy="1543050"/>
            <a:chOff x="0" y="0"/>
            <a:chExt cx="1753247" cy="406400"/>
          </a:xfrm>
        </p:grpSpPr>
        <p:sp>
          <p:nvSpPr>
            <p:cNvPr name="Freeform 13" id="13"/>
            <p:cNvSpPr/>
            <p:nvPr/>
          </p:nvSpPr>
          <p:spPr>
            <a:xfrm flipH="false" flipV="false" rot="0">
              <a:off x="0" y="0"/>
              <a:ext cx="1753247" cy="406400"/>
            </a:xfrm>
            <a:custGeom>
              <a:avLst/>
              <a:gdLst/>
              <a:ahLst/>
              <a:cxnLst/>
              <a:rect r="r" b="b" t="t" l="l"/>
              <a:pathLst>
                <a:path h="406400" w="1753247">
                  <a:moveTo>
                    <a:pt x="1550047" y="0"/>
                  </a:moveTo>
                  <a:lnTo>
                    <a:pt x="0" y="0"/>
                  </a:lnTo>
                  <a:lnTo>
                    <a:pt x="0" y="406400"/>
                  </a:lnTo>
                  <a:lnTo>
                    <a:pt x="1550047" y="406400"/>
                  </a:lnTo>
                  <a:lnTo>
                    <a:pt x="1753247" y="203200"/>
                  </a:lnTo>
                  <a:lnTo>
                    <a:pt x="1550047" y="0"/>
                  </a:lnTo>
                  <a:close/>
                </a:path>
              </a:pathLst>
            </a:custGeom>
            <a:solidFill>
              <a:srgbClr val="FFFFFF"/>
            </a:solidFill>
          </p:spPr>
        </p:sp>
        <p:sp>
          <p:nvSpPr>
            <p:cNvPr name="TextBox 14" id="14"/>
            <p:cNvSpPr txBox="true"/>
            <p:nvPr/>
          </p:nvSpPr>
          <p:spPr>
            <a:xfrm>
              <a:off x="0" y="-104775"/>
              <a:ext cx="1638947" cy="511175"/>
            </a:xfrm>
            <a:prstGeom prst="rect">
              <a:avLst/>
            </a:prstGeom>
          </p:spPr>
          <p:txBody>
            <a:bodyPr anchor="ctr" rtlCol="false" tIns="50800" lIns="50800" bIns="50800" rIns="50800"/>
            <a:lstStyle/>
            <a:p>
              <a:pPr algn="l">
                <a:lnSpc>
                  <a:spcPts val="7840"/>
                </a:lnSpc>
              </a:pPr>
            </a:p>
          </p:txBody>
        </p:sp>
      </p:gr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video>
              <p:cMediaNode vol="0">
                <p:cTn fill="hold" display="false">
                  <p:stCondLst>
                    <p:cond delay="indefinite"/>
                  </p:stCondLst>
                </p:cTn>
                <p:tgtEl>
                  <p:spTgt spid="5"/>
                </p:tgtEl>
              </p:cMediaNode>
            </p:video>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TextBox 2" id="2"/>
          <p:cNvSpPr txBox="true"/>
          <p:nvPr/>
        </p:nvSpPr>
        <p:spPr>
          <a:xfrm rot="0">
            <a:off x="4025174" y="1019175"/>
            <a:ext cx="10237652" cy="1314450"/>
          </a:xfrm>
          <a:prstGeom prst="rect">
            <a:avLst/>
          </a:prstGeom>
        </p:spPr>
        <p:txBody>
          <a:bodyPr anchor="t" rtlCol="false" tIns="0" lIns="0" bIns="0" rIns="0">
            <a:spAutoFit/>
          </a:bodyPr>
          <a:lstStyle/>
          <a:p>
            <a:pPr algn="ctr" marL="0" indent="0" lvl="0">
              <a:lnSpc>
                <a:spcPts val="10341"/>
              </a:lnSpc>
            </a:pPr>
            <a:r>
              <a:rPr lang="en-US" b="true" sz="8617">
                <a:solidFill>
                  <a:srgbClr val="FDFBFB"/>
                </a:solidFill>
                <a:latin typeface="Oswald Bold"/>
                <a:ea typeface="Oswald Bold"/>
                <a:cs typeface="Oswald Bold"/>
                <a:sym typeface="Oswald Bold"/>
              </a:rPr>
              <a:t>Video Retargeting</a:t>
            </a:r>
          </a:p>
        </p:txBody>
      </p:sp>
      <p:sp>
        <p:nvSpPr>
          <p:cNvPr name="TextBox 3" id="3"/>
          <p:cNvSpPr txBox="true"/>
          <p:nvPr/>
        </p:nvSpPr>
        <p:spPr>
          <a:xfrm rot="0">
            <a:off x="2620059" y="2849983"/>
            <a:ext cx="13047882" cy="2031005"/>
          </a:xfrm>
          <a:prstGeom prst="rect">
            <a:avLst/>
          </a:prstGeom>
        </p:spPr>
        <p:txBody>
          <a:bodyPr anchor="t" rtlCol="false" tIns="0" lIns="0" bIns="0" rIns="0">
            <a:spAutoFit/>
          </a:bodyPr>
          <a:lstStyle/>
          <a:p>
            <a:pPr algn="l" marL="0" indent="0" lvl="0">
              <a:lnSpc>
                <a:spcPts val="4079"/>
              </a:lnSpc>
              <a:spcBef>
                <a:spcPct val="0"/>
              </a:spcBef>
            </a:pPr>
            <a:r>
              <a:rPr lang="en-US" b="true" sz="2914">
                <a:solidFill>
                  <a:srgbClr val="FF0000"/>
                </a:solidFill>
                <a:latin typeface="Canva Sans Bold"/>
                <a:ea typeface="Canva Sans Bold"/>
                <a:cs typeface="Canva Sans Bold"/>
                <a:sym typeface="Canva Sans Bold"/>
              </a:rPr>
              <a:t>Energy calculation </a:t>
            </a:r>
            <a:r>
              <a:rPr lang="en-US" sz="2914">
                <a:solidFill>
                  <a:srgbClr val="FFFFFF"/>
                </a:solidFill>
                <a:latin typeface="Canva Sans"/>
                <a:ea typeface="Canva Sans"/>
                <a:cs typeface="Canva Sans"/>
                <a:sym typeface="Canva Sans"/>
              </a:rPr>
              <a:t>for a </a:t>
            </a:r>
            <a:r>
              <a:rPr lang="en-US" b="true" sz="2914">
                <a:solidFill>
                  <a:srgbClr val="FF0000"/>
                </a:solidFill>
                <a:latin typeface="Canva Sans Bold"/>
                <a:ea typeface="Canva Sans Bold"/>
                <a:cs typeface="Canva Sans Bold"/>
                <a:sym typeface="Canva Sans Bold"/>
              </a:rPr>
              <a:t>video </a:t>
            </a:r>
            <a:r>
              <a:rPr lang="en-US" sz="2914">
                <a:solidFill>
                  <a:srgbClr val="FFFFFF"/>
                </a:solidFill>
                <a:latin typeface="Canva Sans"/>
                <a:ea typeface="Canva Sans"/>
                <a:cs typeface="Canva Sans"/>
                <a:sym typeface="Canva Sans"/>
              </a:rPr>
              <a:t>is similar but broader. The main idea is to cache the previous frame for use in the current one. When accumulating energy for current pixel neighbors, consider the other frame's neighbors to avoid distortions.</a:t>
            </a:r>
          </a:p>
        </p:txBody>
      </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145871" y="5488442"/>
            <a:ext cx="5654786" cy="3769858"/>
          </a:xfrm>
          <a:prstGeom prst="rect">
            <a:avLst/>
          </a:prstGeom>
        </p:spPr>
      </p:pic>
      <p:sp>
        <p:nvSpPr>
          <p:cNvPr name="AutoShape 5" id="5"/>
          <p:cNvSpPr/>
          <p:nvPr/>
        </p:nvSpPr>
        <p:spPr>
          <a:xfrm flipV="true">
            <a:off x="9488811" y="7392421"/>
            <a:ext cx="758981" cy="0"/>
          </a:xfrm>
          <a:prstGeom prst="line">
            <a:avLst/>
          </a:prstGeom>
          <a:ln cap="flat" w="38100">
            <a:solidFill>
              <a:srgbClr val="FDFBFB"/>
            </a:solidFill>
            <a:prstDash val="solid"/>
            <a:headEnd type="none" len="sm" w="sm"/>
            <a:tailEnd type="triangle" len="med" w="lg"/>
          </a:ln>
        </p:spPr>
      </p:sp>
      <p:sp>
        <p:nvSpPr>
          <p:cNvPr name="TextBox 6" id="6"/>
          <p:cNvSpPr txBox="true"/>
          <p:nvPr/>
        </p:nvSpPr>
        <p:spPr>
          <a:xfrm rot="0">
            <a:off x="5455183" y="9563100"/>
            <a:ext cx="1036161"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FFFFFF"/>
                </a:solidFill>
                <a:latin typeface="Canva Sans Bold"/>
                <a:ea typeface="Canva Sans Bold"/>
                <a:cs typeface="Canva Sans Bold"/>
                <a:sym typeface="Canva Sans Bold"/>
              </a:rPr>
              <a:t>Before</a:t>
            </a:r>
          </a:p>
        </p:txBody>
      </p:sp>
      <p:sp>
        <p:nvSpPr>
          <p:cNvPr name="TextBox 7" id="7"/>
          <p:cNvSpPr txBox="true"/>
          <p:nvPr/>
        </p:nvSpPr>
        <p:spPr>
          <a:xfrm rot="0">
            <a:off x="12662001" y="9481529"/>
            <a:ext cx="786924"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FFFFFF"/>
                </a:solidFill>
                <a:latin typeface="Canva Sans Bold"/>
                <a:ea typeface="Canva Sans Bold"/>
                <a:cs typeface="Canva Sans Bold"/>
                <a:sym typeface="Canva Sans Bold"/>
              </a:rPr>
              <a:t>After</a:t>
            </a:r>
          </a:p>
        </p:txBody>
      </p:sp>
      <p:grpSp>
        <p:nvGrpSpPr>
          <p:cNvPr name="Group 8" id="8"/>
          <p:cNvGrpSpPr/>
          <p:nvPr/>
        </p:nvGrpSpPr>
        <p:grpSpPr>
          <a:xfrm rot="-5400000">
            <a:off x="14959570" y="6187045"/>
            <a:ext cx="6656861" cy="1543050"/>
            <a:chOff x="0" y="0"/>
            <a:chExt cx="1753247" cy="406400"/>
          </a:xfrm>
        </p:grpSpPr>
        <p:sp>
          <p:nvSpPr>
            <p:cNvPr name="Freeform 9" id="9"/>
            <p:cNvSpPr/>
            <p:nvPr/>
          </p:nvSpPr>
          <p:spPr>
            <a:xfrm flipH="false" flipV="false" rot="0">
              <a:off x="0" y="0"/>
              <a:ext cx="1753247" cy="406400"/>
            </a:xfrm>
            <a:custGeom>
              <a:avLst/>
              <a:gdLst/>
              <a:ahLst/>
              <a:cxnLst/>
              <a:rect r="r" b="b" t="t" l="l"/>
              <a:pathLst>
                <a:path h="406400" w="1753247">
                  <a:moveTo>
                    <a:pt x="1550047" y="0"/>
                  </a:moveTo>
                  <a:lnTo>
                    <a:pt x="0" y="0"/>
                  </a:lnTo>
                  <a:lnTo>
                    <a:pt x="0" y="406400"/>
                  </a:lnTo>
                  <a:lnTo>
                    <a:pt x="1550047" y="406400"/>
                  </a:lnTo>
                  <a:lnTo>
                    <a:pt x="1753247" y="203200"/>
                  </a:lnTo>
                  <a:lnTo>
                    <a:pt x="1550047" y="0"/>
                  </a:lnTo>
                  <a:close/>
                </a:path>
              </a:pathLst>
            </a:custGeom>
            <a:solidFill>
              <a:srgbClr val="FFFFFF"/>
            </a:solidFill>
          </p:spPr>
        </p:sp>
        <p:sp>
          <p:nvSpPr>
            <p:cNvPr name="TextBox 10" id="10"/>
            <p:cNvSpPr txBox="true"/>
            <p:nvPr/>
          </p:nvSpPr>
          <p:spPr>
            <a:xfrm>
              <a:off x="0" y="-104775"/>
              <a:ext cx="1638947" cy="511175"/>
            </a:xfrm>
            <a:prstGeom prst="rect">
              <a:avLst/>
            </a:prstGeom>
          </p:spPr>
          <p:txBody>
            <a:bodyPr anchor="ctr" rtlCol="false" tIns="50800" lIns="50800" bIns="50800" rIns="50800"/>
            <a:lstStyle/>
            <a:p>
              <a:pPr algn="l">
                <a:lnSpc>
                  <a:spcPts val="7840"/>
                </a:lnSpc>
              </a:pPr>
            </a:p>
          </p:txBody>
        </p:sp>
      </p:grpSp>
      <p:grpSp>
        <p:nvGrpSpPr>
          <p:cNvPr name="Group 11" id="11"/>
          <p:cNvGrpSpPr/>
          <p:nvPr/>
        </p:nvGrpSpPr>
        <p:grpSpPr>
          <a:xfrm rot="5400000">
            <a:off x="-3328430" y="2556905"/>
            <a:ext cx="6656861" cy="1543050"/>
            <a:chOff x="0" y="0"/>
            <a:chExt cx="1753247" cy="406400"/>
          </a:xfrm>
        </p:grpSpPr>
        <p:sp>
          <p:nvSpPr>
            <p:cNvPr name="Freeform 12" id="12"/>
            <p:cNvSpPr/>
            <p:nvPr/>
          </p:nvSpPr>
          <p:spPr>
            <a:xfrm flipH="false" flipV="false" rot="0">
              <a:off x="0" y="0"/>
              <a:ext cx="1753247" cy="406400"/>
            </a:xfrm>
            <a:custGeom>
              <a:avLst/>
              <a:gdLst/>
              <a:ahLst/>
              <a:cxnLst/>
              <a:rect r="r" b="b" t="t" l="l"/>
              <a:pathLst>
                <a:path h="406400" w="1753247">
                  <a:moveTo>
                    <a:pt x="1550047" y="0"/>
                  </a:moveTo>
                  <a:lnTo>
                    <a:pt x="0" y="0"/>
                  </a:lnTo>
                  <a:lnTo>
                    <a:pt x="0" y="406400"/>
                  </a:lnTo>
                  <a:lnTo>
                    <a:pt x="1550047" y="406400"/>
                  </a:lnTo>
                  <a:lnTo>
                    <a:pt x="1753247" y="203200"/>
                  </a:lnTo>
                  <a:lnTo>
                    <a:pt x="1550047" y="0"/>
                  </a:lnTo>
                  <a:close/>
                </a:path>
              </a:pathLst>
            </a:custGeom>
            <a:solidFill>
              <a:srgbClr val="FFFFFF"/>
            </a:solidFill>
          </p:spPr>
        </p:sp>
        <p:sp>
          <p:nvSpPr>
            <p:cNvPr name="TextBox 13" id="13"/>
            <p:cNvSpPr txBox="true"/>
            <p:nvPr/>
          </p:nvSpPr>
          <p:spPr>
            <a:xfrm>
              <a:off x="0" y="-104775"/>
              <a:ext cx="1638947" cy="511175"/>
            </a:xfrm>
            <a:prstGeom prst="rect">
              <a:avLst/>
            </a:prstGeom>
          </p:spPr>
          <p:txBody>
            <a:bodyPr anchor="ctr" rtlCol="false" tIns="50800" lIns="50800" bIns="50800" rIns="50800"/>
            <a:lstStyle/>
            <a:p>
              <a:pPr algn="l">
                <a:lnSpc>
                  <a:spcPts val="7840"/>
                </a:lnSpc>
              </a:pPr>
            </a:p>
          </p:txBody>
        </p:sp>
      </p:grpSp>
      <p:pic>
        <p:nvPicPr>
          <p:cNvPr name="Picture 14" id="1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0933592" y="5444972"/>
            <a:ext cx="4230618" cy="3769858"/>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video>
              <p:cMediaNode vol="0">
                <p:cTn fill="hold" display="false">
                  <p:stCondLst>
                    <p:cond delay="indefinite"/>
                  </p:stCondLst>
                </p:cTn>
                <p:tgtEl>
                  <p:spTgt spid="14"/>
                </p:tgtEl>
              </p:cMediaNode>
            </p:video>
          </p:childTnLst>
        </p:cTn>
      </p:par>
    </p:tnLst>
  </p:timing>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5400000">
            <a:off x="14959570" y="6187045"/>
            <a:ext cx="6656861" cy="1543050"/>
            <a:chOff x="0" y="0"/>
            <a:chExt cx="1753247" cy="406400"/>
          </a:xfrm>
        </p:grpSpPr>
        <p:sp>
          <p:nvSpPr>
            <p:cNvPr name="Freeform 3" id="3"/>
            <p:cNvSpPr/>
            <p:nvPr/>
          </p:nvSpPr>
          <p:spPr>
            <a:xfrm flipH="false" flipV="false" rot="0">
              <a:off x="0" y="0"/>
              <a:ext cx="1753247" cy="406400"/>
            </a:xfrm>
            <a:custGeom>
              <a:avLst/>
              <a:gdLst/>
              <a:ahLst/>
              <a:cxnLst/>
              <a:rect r="r" b="b" t="t" l="l"/>
              <a:pathLst>
                <a:path h="406400" w="1753247">
                  <a:moveTo>
                    <a:pt x="1550047" y="0"/>
                  </a:moveTo>
                  <a:lnTo>
                    <a:pt x="0" y="0"/>
                  </a:lnTo>
                  <a:lnTo>
                    <a:pt x="0" y="406400"/>
                  </a:lnTo>
                  <a:lnTo>
                    <a:pt x="1550047" y="406400"/>
                  </a:lnTo>
                  <a:lnTo>
                    <a:pt x="1753247" y="203200"/>
                  </a:lnTo>
                  <a:lnTo>
                    <a:pt x="1550047" y="0"/>
                  </a:lnTo>
                  <a:close/>
                </a:path>
              </a:pathLst>
            </a:custGeom>
            <a:solidFill>
              <a:srgbClr val="FFFFFF"/>
            </a:solidFill>
          </p:spPr>
        </p:sp>
        <p:sp>
          <p:nvSpPr>
            <p:cNvPr name="TextBox 4" id="4"/>
            <p:cNvSpPr txBox="true"/>
            <p:nvPr/>
          </p:nvSpPr>
          <p:spPr>
            <a:xfrm>
              <a:off x="0" y="-104775"/>
              <a:ext cx="1638947" cy="511175"/>
            </a:xfrm>
            <a:prstGeom prst="rect">
              <a:avLst/>
            </a:prstGeom>
          </p:spPr>
          <p:txBody>
            <a:bodyPr anchor="ctr" rtlCol="false" tIns="50800" lIns="50800" bIns="50800" rIns="50800"/>
            <a:lstStyle/>
            <a:p>
              <a:pPr algn="l">
                <a:lnSpc>
                  <a:spcPts val="7840"/>
                </a:lnSpc>
              </a:pPr>
            </a:p>
          </p:txBody>
        </p:sp>
      </p:grpSp>
      <p:grpSp>
        <p:nvGrpSpPr>
          <p:cNvPr name="Group 5" id="5"/>
          <p:cNvGrpSpPr/>
          <p:nvPr/>
        </p:nvGrpSpPr>
        <p:grpSpPr>
          <a:xfrm rot="5400000">
            <a:off x="-3328430" y="2556905"/>
            <a:ext cx="6656861" cy="1543050"/>
            <a:chOff x="0" y="0"/>
            <a:chExt cx="1753247" cy="406400"/>
          </a:xfrm>
        </p:grpSpPr>
        <p:sp>
          <p:nvSpPr>
            <p:cNvPr name="Freeform 6" id="6"/>
            <p:cNvSpPr/>
            <p:nvPr/>
          </p:nvSpPr>
          <p:spPr>
            <a:xfrm flipH="false" flipV="false" rot="0">
              <a:off x="0" y="0"/>
              <a:ext cx="1753247" cy="406400"/>
            </a:xfrm>
            <a:custGeom>
              <a:avLst/>
              <a:gdLst/>
              <a:ahLst/>
              <a:cxnLst/>
              <a:rect r="r" b="b" t="t" l="l"/>
              <a:pathLst>
                <a:path h="406400" w="1753247">
                  <a:moveTo>
                    <a:pt x="1550047" y="0"/>
                  </a:moveTo>
                  <a:lnTo>
                    <a:pt x="0" y="0"/>
                  </a:lnTo>
                  <a:lnTo>
                    <a:pt x="0" y="406400"/>
                  </a:lnTo>
                  <a:lnTo>
                    <a:pt x="1550047" y="406400"/>
                  </a:lnTo>
                  <a:lnTo>
                    <a:pt x="1753247" y="203200"/>
                  </a:lnTo>
                  <a:lnTo>
                    <a:pt x="1550047" y="0"/>
                  </a:lnTo>
                  <a:close/>
                </a:path>
              </a:pathLst>
            </a:custGeom>
            <a:solidFill>
              <a:srgbClr val="FFFFFF"/>
            </a:solidFill>
          </p:spPr>
        </p:sp>
        <p:sp>
          <p:nvSpPr>
            <p:cNvPr name="TextBox 7" id="7"/>
            <p:cNvSpPr txBox="true"/>
            <p:nvPr/>
          </p:nvSpPr>
          <p:spPr>
            <a:xfrm>
              <a:off x="0" y="-104775"/>
              <a:ext cx="1638947" cy="511175"/>
            </a:xfrm>
            <a:prstGeom prst="rect">
              <a:avLst/>
            </a:prstGeom>
          </p:spPr>
          <p:txBody>
            <a:bodyPr anchor="ctr" rtlCol="false" tIns="50800" lIns="50800" bIns="50800" rIns="50800"/>
            <a:lstStyle/>
            <a:p>
              <a:pPr algn="l">
                <a:lnSpc>
                  <a:spcPts val="7840"/>
                </a:lnSpc>
              </a:pPr>
            </a:p>
          </p:txBody>
        </p:sp>
      </p:grpSp>
      <p:sp>
        <p:nvSpPr>
          <p:cNvPr name="Freeform 8" id="8"/>
          <p:cNvSpPr/>
          <p:nvPr/>
        </p:nvSpPr>
        <p:spPr>
          <a:xfrm flipH="false" flipV="false" rot="0">
            <a:off x="10534315" y="4632834"/>
            <a:ext cx="5751696" cy="3526430"/>
          </a:xfrm>
          <a:custGeom>
            <a:avLst/>
            <a:gdLst/>
            <a:ahLst/>
            <a:cxnLst/>
            <a:rect r="r" b="b" t="t" l="l"/>
            <a:pathLst>
              <a:path h="3526430" w="5751696">
                <a:moveTo>
                  <a:pt x="0" y="0"/>
                </a:moveTo>
                <a:lnTo>
                  <a:pt x="5751696" y="0"/>
                </a:lnTo>
                <a:lnTo>
                  <a:pt x="5751696" y="3526430"/>
                </a:lnTo>
                <a:lnTo>
                  <a:pt x="0" y="3526430"/>
                </a:lnTo>
                <a:lnTo>
                  <a:pt x="0" y="0"/>
                </a:lnTo>
                <a:close/>
              </a:path>
            </a:pathLst>
          </a:custGeom>
          <a:blipFill>
            <a:blip r:embed="rId2"/>
            <a:stretch>
              <a:fillRect l="0" t="0" r="0" b="-1108"/>
            </a:stretch>
          </a:blipFill>
        </p:spPr>
      </p:sp>
      <p:sp>
        <p:nvSpPr>
          <p:cNvPr name="TextBox 9" id="9"/>
          <p:cNvSpPr txBox="true"/>
          <p:nvPr/>
        </p:nvSpPr>
        <p:spPr>
          <a:xfrm rot="0">
            <a:off x="4025174" y="1019175"/>
            <a:ext cx="10237652" cy="1314450"/>
          </a:xfrm>
          <a:prstGeom prst="rect">
            <a:avLst/>
          </a:prstGeom>
        </p:spPr>
        <p:txBody>
          <a:bodyPr anchor="t" rtlCol="false" tIns="0" lIns="0" bIns="0" rIns="0">
            <a:spAutoFit/>
          </a:bodyPr>
          <a:lstStyle/>
          <a:p>
            <a:pPr algn="ctr" marL="0" indent="0" lvl="0">
              <a:lnSpc>
                <a:spcPts val="10341"/>
              </a:lnSpc>
            </a:pPr>
            <a:r>
              <a:rPr lang="en-US" b="true" sz="8617">
                <a:solidFill>
                  <a:srgbClr val="FDFBFB"/>
                </a:solidFill>
                <a:latin typeface="Oswald Bold"/>
                <a:ea typeface="Oswald Bold"/>
                <a:cs typeface="Oswald Bold"/>
                <a:sym typeface="Oswald Bold"/>
              </a:rPr>
              <a:t>Video Retargeting</a:t>
            </a:r>
          </a:p>
        </p:txBody>
      </p:sp>
      <p:sp>
        <p:nvSpPr>
          <p:cNvPr name="TextBox 10" id="10"/>
          <p:cNvSpPr txBox="true"/>
          <p:nvPr/>
        </p:nvSpPr>
        <p:spPr>
          <a:xfrm rot="0">
            <a:off x="1922064" y="3088694"/>
            <a:ext cx="7381786" cy="3574055"/>
          </a:xfrm>
          <a:prstGeom prst="rect">
            <a:avLst/>
          </a:prstGeom>
        </p:spPr>
        <p:txBody>
          <a:bodyPr anchor="t" rtlCol="false" tIns="0" lIns="0" bIns="0" rIns="0">
            <a:spAutoFit/>
          </a:bodyPr>
          <a:lstStyle/>
          <a:p>
            <a:pPr algn="l" marL="0" indent="0" lvl="0">
              <a:lnSpc>
                <a:spcPts val="4079"/>
              </a:lnSpc>
              <a:spcBef>
                <a:spcPct val="0"/>
              </a:spcBef>
            </a:pPr>
            <a:r>
              <a:rPr lang="en-US" b="true" sz="2914">
                <a:solidFill>
                  <a:srgbClr val="FF0000"/>
                </a:solidFill>
                <a:latin typeface="Canva Sans Bold"/>
                <a:ea typeface="Canva Sans Bold"/>
                <a:cs typeface="Canva Sans Bold"/>
                <a:sym typeface="Canva Sans Bold"/>
              </a:rPr>
              <a:t>Another Method </a:t>
            </a:r>
            <a:r>
              <a:rPr lang="en-US" sz="2914">
                <a:solidFill>
                  <a:srgbClr val="FFFFFF"/>
                </a:solidFill>
                <a:latin typeface="Canva Sans"/>
                <a:ea typeface="Canva Sans"/>
                <a:cs typeface="Canva Sans"/>
                <a:sym typeface="Canva Sans"/>
              </a:rPr>
              <a:t>for </a:t>
            </a:r>
            <a:r>
              <a:rPr lang="en-US" b="true" sz="2914">
                <a:solidFill>
                  <a:srgbClr val="FF0000"/>
                </a:solidFill>
                <a:latin typeface="Canva Sans Bold"/>
                <a:ea typeface="Canva Sans Bold"/>
                <a:cs typeface="Canva Sans Bold"/>
                <a:sym typeface="Canva Sans Bold"/>
              </a:rPr>
              <a:t>video retargeting </a:t>
            </a:r>
            <a:r>
              <a:rPr lang="en-US" sz="2914">
                <a:solidFill>
                  <a:srgbClr val="FFFFFF"/>
                </a:solidFill>
                <a:latin typeface="Canva Sans"/>
                <a:ea typeface="Canva Sans"/>
                <a:cs typeface="Canva Sans"/>
                <a:sym typeface="Canva Sans"/>
              </a:rPr>
              <a:t>involves utilizing both the previous frame and the next frame simultaneously. This approach ensures better quality but at the cost of slower results due to the extensive time required for the accumulation process.</a:t>
            </a:r>
          </a:p>
        </p:txBody>
      </p:sp>
      <p:sp>
        <p:nvSpPr>
          <p:cNvPr name="TextBox 11" id="11"/>
          <p:cNvSpPr txBox="true"/>
          <p:nvPr/>
        </p:nvSpPr>
        <p:spPr>
          <a:xfrm rot="0">
            <a:off x="1922064" y="7119949"/>
            <a:ext cx="7381786" cy="2031005"/>
          </a:xfrm>
          <a:prstGeom prst="rect">
            <a:avLst/>
          </a:prstGeom>
        </p:spPr>
        <p:txBody>
          <a:bodyPr anchor="t" rtlCol="false" tIns="0" lIns="0" bIns="0" rIns="0">
            <a:spAutoFit/>
          </a:bodyPr>
          <a:lstStyle/>
          <a:p>
            <a:pPr algn="l" marL="0" indent="0" lvl="0">
              <a:lnSpc>
                <a:spcPts val="4079"/>
              </a:lnSpc>
              <a:spcBef>
                <a:spcPct val="0"/>
              </a:spcBef>
            </a:pPr>
            <a:r>
              <a:rPr lang="en-US" sz="2914">
                <a:solidFill>
                  <a:srgbClr val="FFFFFF"/>
                </a:solidFill>
                <a:latin typeface="Canva Sans"/>
                <a:ea typeface="Canva Sans"/>
                <a:cs typeface="Canva Sans"/>
                <a:sym typeface="Canva Sans"/>
              </a:rPr>
              <a:t>We chose not to implement it because it operates discretely and cannot accommodate new frames, whereas ours is designed to operate in real-time.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4211523" y="7360329"/>
            <a:ext cx="10948548" cy="109485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descr="Thin Line Abstract  Shape Illustration"/>
          <p:cNvSpPr/>
          <p:nvPr/>
        </p:nvSpPr>
        <p:spPr>
          <a:xfrm flipH="false" flipV="false" rot="-3986589">
            <a:off x="4197000" y="8538335"/>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08640" y="1163920"/>
            <a:ext cx="7959160" cy="795916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4"/>
              <a:stretch>
                <a:fillRect l="0" t="0" r="0" b="0"/>
              </a:stretch>
            </a:blipFill>
          </p:spPr>
        </p:sp>
      </p:grpSp>
      <p:grpSp>
        <p:nvGrpSpPr>
          <p:cNvPr name="Group 11" id="11"/>
          <p:cNvGrpSpPr/>
          <p:nvPr/>
        </p:nvGrpSpPr>
        <p:grpSpPr>
          <a:xfrm rot="0">
            <a:off x="10231264" y="1163920"/>
            <a:ext cx="9096434" cy="7959160"/>
            <a:chOff x="0" y="0"/>
            <a:chExt cx="2395769" cy="2096240"/>
          </a:xfrm>
        </p:grpSpPr>
        <p:sp>
          <p:nvSpPr>
            <p:cNvPr name="Freeform 12" id="12"/>
            <p:cNvSpPr/>
            <p:nvPr/>
          </p:nvSpPr>
          <p:spPr>
            <a:xfrm flipH="false" flipV="false" rot="0">
              <a:off x="0" y="0"/>
              <a:ext cx="2395769" cy="2096240"/>
            </a:xfrm>
            <a:custGeom>
              <a:avLst/>
              <a:gdLst/>
              <a:ahLst/>
              <a:cxnLst/>
              <a:rect r="r" b="b" t="t" l="l"/>
              <a:pathLst>
                <a:path h="2096240" w="2395769">
                  <a:moveTo>
                    <a:pt x="21277" y="0"/>
                  </a:moveTo>
                  <a:lnTo>
                    <a:pt x="2374491" y="0"/>
                  </a:lnTo>
                  <a:cubicBezTo>
                    <a:pt x="2380134" y="0"/>
                    <a:pt x="2385546" y="2242"/>
                    <a:pt x="2389537" y="6232"/>
                  </a:cubicBezTo>
                  <a:cubicBezTo>
                    <a:pt x="2393527" y="10222"/>
                    <a:pt x="2395769" y="15634"/>
                    <a:pt x="2395769" y="21277"/>
                  </a:cubicBezTo>
                  <a:lnTo>
                    <a:pt x="2395769" y="2074962"/>
                  </a:lnTo>
                  <a:cubicBezTo>
                    <a:pt x="2395769" y="2080605"/>
                    <a:pt x="2393527" y="2086017"/>
                    <a:pt x="2389537" y="2090008"/>
                  </a:cubicBezTo>
                  <a:cubicBezTo>
                    <a:pt x="2385546" y="2093998"/>
                    <a:pt x="2380134" y="2096240"/>
                    <a:pt x="2374491" y="2096240"/>
                  </a:cubicBezTo>
                  <a:lnTo>
                    <a:pt x="21277" y="2096240"/>
                  </a:lnTo>
                  <a:cubicBezTo>
                    <a:pt x="15634" y="2096240"/>
                    <a:pt x="10222" y="2093998"/>
                    <a:pt x="6232" y="2090008"/>
                  </a:cubicBezTo>
                  <a:cubicBezTo>
                    <a:pt x="2242" y="2086017"/>
                    <a:pt x="0" y="2080605"/>
                    <a:pt x="0" y="2074962"/>
                  </a:cubicBezTo>
                  <a:lnTo>
                    <a:pt x="0" y="21277"/>
                  </a:lnTo>
                  <a:cubicBezTo>
                    <a:pt x="0" y="15634"/>
                    <a:pt x="2242" y="10222"/>
                    <a:pt x="6232" y="6232"/>
                  </a:cubicBezTo>
                  <a:cubicBezTo>
                    <a:pt x="10222" y="2242"/>
                    <a:pt x="15634" y="0"/>
                    <a:pt x="21277" y="0"/>
                  </a:cubicBezTo>
                  <a:close/>
                </a:path>
              </a:pathLst>
            </a:custGeom>
            <a:solidFill>
              <a:srgbClr val="000000">
                <a:alpha val="0"/>
              </a:srgbClr>
            </a:solidFill>
            <a:ln w="19050" cap="rnd">
              <a:solidFill>
                <a:srgbClr val="000000"/>
              </a:solidFill>
              <a:prstDash val="solid"/>
              <a:round/>
            </a:ln>
          </p:spPr>
        </p:sp>
        <p:sp>
          <p:nvSpPr>
            <p:cNvPr name="TextBox 13" id="13"/>
            <p:cNvSpPr txBox="true"/>
            <p:nvPr/>
          </p:nvSpPr>
          <p:spPr>
            <a:xfrm>
              <a:off x="0" y="-66675"/>
              <a:ext cx="2395769" cy="2162915"/>
            </a:xfrm>
            <a:prstGeom prst="rect">
              <a:avLst/>
            </a:prstGeom>
          </p:spPr>
          <p:txBody>
            <a:bodyPr anchor="ctr" rtlCol="false" tIns="50800" lIns="50800" bIns="50800" rIns="50800"/>
            <a:lstStyle/>
            <a:p>
              <a:pPr algn="ctr">
                <a:lnSpc>
                  <a:spcPts val="3150"/>
                </a:lnSpc>
              </a:pPr>
            </a:p>
          </p:txBody>
        </p:sp>
      </p:grpSp>
      <p:grpSp>
        <p:nvGrpSpPr>
          <p:cNvPr name="Group 14" id="14"/>
          <p:cNvGrpSpPr/>
          <p:nvPr/>
        </p:nvGrpSpPr>
        <p:grpSpPr>
          <a:xfrm rot="0">
            <a:off x="10581481" y="1570261"/>
            <a:ext cx="5532090" cy="7146478"/>
            <a:chOff x="0" y="0"/>
            <a:chExt cx="7376120" cy="9528637"/>
          </a:xfrm>
        </p:grpSpPr>
        <p:sp>
          <p:nvSpPr>
            <p:cNvPr name="TextBox 15" id="15"/>
            <p:cNvSpPr txBox="true"/>
            <p:nvPr/>
          </p:nvSpPr>
          <p:spPr>
            <a:xfrm rot="0">
              <a:off x="0" y="3354913"/>
              <a:ext cx="7376120" cy="6173724"/>
            </a:xfrm>
            <a:prstGeom prst="rect">
              <a:avLst/>
            </a:prstGeom>
          </p:spPr>
          <p:txBody>
            <a:bodyPr anchor="t" rtlCol="false" tIns="0" lIns="0" bIns="0" rIns="0">
              <a:spAutoFit/>
            </a:bodyPr>
            <a:lstStyle/>
            <a:p>
              <a:pPr algn="l" marL="0" indent="0" lvl="0">
                <a:lnSpc>
                  <a:spcPts val="3704"/>
                </a:lnSpc>
                <a:spcBef>
                  <a:spcPct val="0"/>
                </a:spcBef>
              </a:pPr>
              <a:r>
                <a:rPr lang="en-US" sz="2469">
                  <a:solidFill>
                    <a:srgbClr val="FFFFFF"/>
                  </a:solidFill>
                  <a:latin typeface="Open Sauce"/>
                  <a:ea typeface="Open Sauce"/>
                  <a:cs typeface="Open Sauce"/>
                  <a:sym typeface="Open Sauce"/>
                </a:rPr>
                <a:t>To ensure the success of our image retargeting solution, we have implemented a rigorous testing and evaluation process. Evaluation involves assessing both quantitative metrics and qualitative user feedback. These measures help ensure that the system meets users' needs and effectively enhances their visual experience.</a:t>
              </a:r>
            </a:p>
          </p:txBody>
        </p:sp>
        <p:sp>
          <p:nvSpPr>
            <p:cNvPr name="TextBox 16" id="16"/>
            <p:cNvSpPr txBox="true"/>
            <p:nvPr/>
          </p:nvSpPr>
          <p:spPr>
            <a:xfrm rot="0">
              <a:off x="0" y="0"/>
              <a:ext cx="7376120" cy="3124200"/>
            </a:xfrm>
            <a:prstGeom prst="rect">
              <a:avLst/>
            </a:prstGeom>
          </p:spPr>
          <p:txBody>
            <a:bodyPr anchor="t" rtlCol="false" tIns="0" lIns="0" bIns="0" rIns="0">
              <a:spAutoFit/>
            </a:bodyPr>
            <a:lstStyle/>
            <a:p>
              <a:pPr algn="l" marL="0" indent="0" lvl="0">
                <a:lnSpc>
                  <a:spcPts val="9269"/>
                </a:lnSpc>
                <a:spcBef>
                  <a:spcPct val="0"/>
                </a:spcBef>
              </a:pPr>
              <a:r>
                <a:rPr lang="en-US" b="true" sz="7724">
                  <a:solidFill>
                    <a:srgbClr val="FFFFFF"/>
                  </a:solidFill>
                  <a:latin typeface="Canva Sans Bold"/>
                  <a:ea typeface="Canva Sans Bold"/>
                  <a:cs typeface="Canva Sans Bold"/>
                  <a:sym typeface="Canva Sans Bold"/>
                </a:rPr>
                <a:t>Testing &amp; Evaluation</a:t>
              </a:r>
            </a:p>
          </p:txBody>
        </p:sp>
      </p:grpSp>
      <p:sp>
        <p:nvSpPr>
          <p:cNvPr name="Freeform 17" id="17"/>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62073" y="7008900"/>
            <a:ext cx="10713596" cy="1071359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5" id="5"/>
            <p:cNvSpPr txBox="true"/>
            <p:nvPr/>
          </p:nvSpPr>
          <p:spPr>
            <a:xfrm>
              <a:off x="76200" y="66675"/>
              <a:ext cx="660400" cy="669925"/>
            </a:xfrm>
            <a:prstGeom prst="rect">
              <a:avLst/>
            </a:prstGeom>
          </p:spPr>
          <p:txBody>
            <a:bodyPr anchor="ctr" rtlCol="false" tIns="49710" lIns="49710" bIns="49710" rIns="49710"/>
            <a:lstStyle/>
            <a:p>
              <a:pPr algn="ctr" marL="0" indent="0" lvl="0">
                <a:lnSpc>
                  <a:spcPts val="2860"/>
                </a:lnSpc>
                <a:spcBef>
                  <a:spcPct val="0"/>
                </a:spcBef>
              </a:pPr>
            </a:p>
          </p:txBody>
        </p:sp>
      </p:grpSp>
      <p:sp>
        <p:nvSpPr>
          <p:cNvPr name="Freeform 6" id="6"/>
          <p:cNvSpPr/>
          <p:nvPr/>
        </p:nvSpPr>
        <p:spPr>
          <a:xfrm flipH="false" flipV="false" rot="-3986589">
            <a:off x="5304046" y="7651932"/>
            <a:ext cx="9681678" cy="9934558"/>
          </a:xfrm>
          <a:custGeom>
            <a:avLst/>
            <a:gdLst/>
            <a:ahLst/>
            <a:cxnLst/>
            <a:rect r="r" b="b" t="t" l="l"/>
            <a:pathLst>
              <a:path h="9934558" w="9681678">
                <a:moveTo>
                  <a:pt x="0" y="0"/>
                </a:moveTo>
                <a:lnTo>
                  <a:pt x="9681678" y="0"/>
                </a:lnTo>
                <a:lnTo>
                  <a:pt x="9681678" y="9934558"/>
                </a:lnTo>
                <a:lnTo>
                  <a:pt x="0" y="9934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505308" y="-2470319"/>
            <a:ext cx="4853453" cy="485345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9" id="9"/>
            <p:cNvSpPr txBox="true"/>
            <p:nvPr/>
          </p:nvSpPr>
          <p:spPr>
            <a:xfrm>
              <a:off x="76200" y="66675"/>
              <a:ext cx="660400" cy="669925"/>
            </a:xfrm>
            <a:prstGeom prst="rect">
              <a:avLst/>
            </a:prstGeom>
          </p:spPr>
          <p:txBody>
            <a:bodyPr anchor="ctr" rtlCol="false" tIns="49710" lIns="49710" bIns="49710" rIns="49710"/>
            <a:lstStyle/>
            <a:p>
              <a:pPr algn="ctr">
                <a:lnSpc>
                  <a:spcPts val="2860"/>
                </a:lnSpc>
              </a:pPr>
            </a:p>
          </p:txBody>
        </p:sp>
      </p:grpSp>
      <p:sp>
        <p:nvSpPr>
          <p:cNvPr name="TextBox 10" id="10"/>
          <p:cNvSpPr txBox="true"/>
          <p:nvPr/>
        </p:nvSpPr>
        <p:spPr>
          <a:xfrm rot="0">
            <a:off x="2325238" y="798508"/>
            <a:ext cx="13637524" cy="1057275"/>
          </a:xfrm>
          <a:prstGeom prst="rect">
            <a:avLst/>
          </a:prstGeom>
        </p:spPr>
        <p:txBody>
          <a:bodyPr anchor="t" rtlCol="false" tIns="0" lIns="0" bIns="0" rIns="0">
            <a:spAutoFit/>
          </a:bodyPr>
          <a:lstStyle/>
          <a:p>
            <a:pPr algn="ctr" marL="0" indent="0" lvl="0">
              <a:lnSpc>
                <a:spcPts val="8399"/>
              </a:lnSpc>
            </a:pPr>
            <a:r>
              <a:rPr lang="en-US" b="true" sz="6999">
                <a:solidFill>
                  <a:srgbClr val="FFFFFF"/>
                </a:solidFill>
                <a:latin typeface="Canva Sans Bold"/>
                <a:ea typeface="Canva Sans Bold"/>
                <a:cs typeface="Canva Sans Bold"/>
                <a:sym typeface="Canva Sans Bold"/>
              </a:rPr>
              <a:t>Quantitative Quality Measures</a:t>
            </a:r>
          </a:p>
        </p:txBody>
      </p:sp>
      <p:grpSp>
        <p:nvGrpSpPr>
          <p:cNvPr name="Group 11" id="11"/>
          <p:cNvGrpSpPr/>
          <p:nvPr/>
        </p:nvGrpSpPr>
        <p:grpSpPr>
          <a:xfrm rot="0">
            <a:off x="790575" y="2757264"/>
            <a:ext cx="5222718" cy="4436398"/>
            <a:chOff x="0" y="0"/>
            <a:chExt cx="1375531" cy="1168434"/>
          </a:xfrm>
        </p:grpSpPr>
        <p:sp>
          <p:nvSpPr>
            <p:cNvPr name="Freeform 12" id="12"/>
            <p:cNvSpPr/>
            <p:nvPr/>
          </p:nvSpPr>
          <p:spPr>
            <a:xfrm flipH="false" flipV="false" rot="0">
              <a:off x="0" y="0"/>
              <a:ext cx="1375531" cy="1168434"/>
            </a:xfrm>
            <a:custGeom>
              <a:avLst/>
              <a:gdLst/>
              <a:ahLst/>
              <a:cxnLst/>
              <a:rect r="r" b="b" t="t" l="l"/>
              <a:pathLst>
                <a:path h="1168434" w="1375531">
                  <a:moveTo>
                    <a:pt x="0" y="0"/>
                  </a:moveTo>
                  <a:lnTo>
                    <a:pt x="1375531" y="0"/>
                  </a:lnTo>
                  <a:lnTo>
                    <a:pt x="1375531" y="1168434"/>
                  </a:lnTo>
                  <a:lnTo>
                    <a:pt x="0" y="1168434"/>
                  </a:lnTo>
                  <a:close/>
                </a:path>
              </a:pathLst>
            </a:custGeom>
            <a:solidFill>
              <a:srgbClr val="F2F2F2">
                <a:alpha val="80000"/>
              </a:srgbClr>
            </a:solidFill>
          </p:spPr>
        </p:sp>
        <p:sp>
          <p:nvSpPr>
            <p:cNvPr name="TextBox 13" id="13"/>
            <p:cNvSpPr txBox="true"/>
            <p:nvPr/>
          </p:nvSpPr>
          <p:spPr>
            <a:xfrm>
              <a:off x="0" y="-38100"/>
              <a:ext cx="1375531" cy="1206534"/>
            </a:xfrm>
            <a:prstGeom prst="rect">
              <a:avLst/>
            </a:prstGeom>
          </p:spPr>
          <p:txBody>
            <a:bodyPr anchor="ctr" rtlCol="false" tIns="50800" lIns="50800" bIns="50800" rIns="50800"/>
            <a:lstStyle/>
            <a:p>
              <a:pPr algn="ctr">
                <a:lnSpc>
                  <a:spcPts val="3454"/>
                </a:lnSpc>
              </a:pPr>
            </a:p>
          </p:txBody>
        </p:sp>
      </p:grpSp>
      <p:grpSp>
        <p:nvGrpSpPr>
          <p:cNvPr name="Group 14" id="14"/>
          <p:cNvGrpSpPr/>
          <p:nvPr/>
        </p:nvGrpSpPr>
        <p:grpSpPr>
          <a:xfrm rot="0">
            <a:off x="6830029" y="4764806"/>
            <a:ext cx="5142323" cy="4419562"/>
            <a:chOff x="0" y="0"/>
            <a:chExt cx="1354357" cy="1164000"/>
          </a:xfrm>
        </p:grpSpPr>
        <p:sp>
          <p:nvSpPr>
            <p:cNvPr name="Freeform 15" id="15"/>
            <p:cNvSpPr/>
            <p:nvPr/>
          </p:nvSpPr>
          <p:spPr>
            <a:xfrm flipH="false" flipV="false" rot="0">
              <a:off x="0" y="0"/>
              <a:ext cx="1354357" cy="1164000"/>
            </a:xfrm>
            <a:custGeom>
              <a:avLst/>
              <a:gdLst/>
              <a:ahLst/>
              <a:cxnLst/>
              <a:rect r="r" b="b" t="t" l="l"/>
              <a:pathLst>
                <a:path h="1164000" w="1354357">
                  <a:moveTo>
                    <a:pt x="0" y="0"/>
                  </a:moveTo>
                  <a:lnTo>
                    <a:pt x="1354357" y="0"/>
                  </a:lnTo>
                  <a:lnTo>
                    <a:pt x="1354357" y="1164000"/>
                  </a:lnTo>
                  <a:lnTo>
                    <a:pt x="0" y="1164000"/>
                  </a:lnTo>
                  <a:close/>
                </a:path>
              </a:pathLst>
            </a:custGeom>
            <a:solidFill>
              <a:srgbClr val="F2F2F2">
                <a:alpha val="80000"/>
              </a:srgbClr>
            </a:solidFill>
          </p:spPr>
        </p:sp>
        <p:sp>
          <p:nvSpPr>
            <p:cNvPr name="TextBox 16" id="16"/>
            <p:cNvSpPr txBox="true"/>
            <p:nvPr/>
          </p:nvSpPr>
          <p:spPr>
            <a:xfrm>
              <a:off x="0" y="-38100"/>
              <a:ext cx="1354357" cy="1202100"/>
            </a:xfrm>
            <a:prstGeom prst="rect">
              <a:avLst/>
            </a:prstGeom>
          </p:spPr>
          <p:txBody>
            <a:bodyPr anchor="ctr" rtlCol="false" tIns="50800" lIns="50800" bIns="50800" rIns="50800"/>
            <a:lstStyle/>
            <a:p>
              <a:pPr algn="ctr">
                <a:lnSpc>
                  <a:spcPts val="3454"/>
                </a:lnSpc>
              </a:pPr>
            </a:p>
          </p:txBody>
        </p:sp>
      </p:grpSp>
      <p:grpSp>
        <p:nvGrpSpPr>
          <p:cNvPr name="Group 17" id="17"/>
          <p:cNvGrpSpPr/>
          <p:nvPr/>
        </p:nvGrpSpPr>
        <p:grpSpPr>
          <a:xfrm rot="0">
            <a:off x="12789087" y="2757264"/>
            <a:ext cx="5057819" cy="4436398"/>
            <a:chOff x="0" y="0"/>
            <a:chExt cx="1332100" cy="1168434"/>
          </a:xfrm>
        </p:grpSpPr>
        <p:sp>
          <p:nvSpPr>
            <p:cNvPr name="Freeform 18" id="18"/>
            <p:cNvSpPr/>
            <p:nvPr/>
          </p:nvSpPr>
          <p:spPr>
            <a:xfrm flipH="false" flipV="false" rot="0">
              <a:off x="0" y="0"/>
              <a:ext cx="1332100" cy="1168434"/>
            </a:xfrm>
            <a:custGeom>
              <a:avLst/>
              <a:gdLst/>
              <a:ahLst/>
              <a:cxnLst/>
              <a:rect r="r" b="b" t="t" l="l"/>
              <a:pathLst>
                <a:path h="1168434" w="1332100">
                  <a:moveTo>
                    <a:pt x="0" y="0"/>
                  </a:moveTo>
                  <a:lnTo>
                    <a:pt x="1332100" y="0"/>
                  </a:lnTo>
                  <a:lnTo>
                    <a:pt x="1332100" y="1168434"/>
                  </a:lnTo>
                  <a:lnTo>
                    <a:pt x="0" y="1168434"/>
                  </a:lnTo>
                  <a:close/>
                </a:path>
              </a:pathLst>
            </a:custGeom>
            <a:solidFill>
              <a:srgbClr val="F2F2F2">
                <a:alpha val="80000"/>
              </a:srgbClr>
            </a:solidFill>
          </p:spPr>
        </p:sp>
        <p:sp>
          <p:nvSpPr>
            <p:cNvPr name="TextBox 19" id="19"/>
            <p:cNvSpPr txBox="true"/>
            <p:nvPr/>
          </p:nvSpPr>
          <p:spPr>
            <a:xfrm>
              <a:off x="0" y="-38100"/>
              <a:ext cx="1332100" cy="1206534"/>
            </a:xfrm>
            <a:prstGeom prst="rect">
              <a:avLst/>
            </a:prstGeom>
          </p:spPr>
          <p:txBody>
            <a:bodyPr anchor="ctr" rtlCol="false" tIns="50800" lIns="50800" bIns="50800" rIns="50800"/>
            <a:lstStyle/>
            <a:p>
              <a:pPr algn="ctr">
                <a:lnSpc>
                  <a:spcPts val="3454"/>
                </a:lnSpc>
              </a:pPr>
            </a:p>
            <a:p>
              <a:pPr algn="ctr">
                <a:lnSpc>
                  <a:spcPts val="3454"/>
                </a:lnSpc>
              </a:pPr>
            </a:p>
            <a:p>
              <a:pPr algn="ctr">
                <a:lnSpc>
                  <a:spcPts val="3454"/>
                </a:lnSpc>
              </a:pPr>
            </a:p>
          </p:txBody>
        </p:sp>
      </p:grpSp>
      <p:sp>
        <p:nvSpPr>
          <p:cNvPr name="TextBox 20" id="20"/>
          <p:cNvSpPr txBox="true"/>
          <p:nvPr/>
        </p:nvSpPr>
        <p:spPr>
          <a:xfrm rot="0">
            <a:off x="1028700" y="3187167"/>
            <a:ext cx="4754402" cy="537845"/>
          </a:xfrm>
          <a:prstGeom prst="rect">
            <a:avLst/>
          </a:prstGeom>
        </p:spPr>
        <p:txBody>
          <a:bodyPr anchor="t" rtlCol="false" tIns="0" lIns="0" bIns="0" rIns="0">
            <a:spAutoFit/>
          </a:bodyPr>
          <a:lstStyle/>
          <a:p>
            <a:pPr algn="ctr">
              <a:lnSpc>
                <a:spcPts val="4480"/>
              </a:lnSpc>
            </a:pPr>
            <a:r>
              <a:rPr lang="en-US" b="true" sz="3200" spc="-192">
                <a:solidFill>
                  <a:srgbClr val="223C5D"/>
                </a:solidFill>
                <a:latin typeface="Canva Sans Bold"/>
                <a:ea typeface="Canva Sans Bold"/>
                <a:cs typeface="Canva Sans Bold"/>
                <a:sym typeface="Canva Sans Bold"/>
              </a:rPr>
              <a:t>Structural Similarity Index </a:t>
            </a:r>
          </a:p>
        </p:txBody>
      </p:sp>
      <p:sp>
        <p:nvSpPr>
          <p:cNvPr name="TextBox 21" id="21"/>
          <p:cNvSpPr txBox="true"/>
          <p:nvPr/>
        </p:nvSpPr>
        <p:spPr>
          <a:xfrm rot="0">
            <a:off x="725334" y="4151250"/>
            <a:ext cx="5287959" cy="2604262"/>
          </a:xfrm>
          <a:prstGeom prst="rect">
            <a:avLst/>
          </a:prstGeom>
        </p:spPr>
        <p:txBody>
          <a:bodyPr anchor="t" rtlCol="false" tIns="0" lIns="0" bIns="0" rIns="0">
            <a:spAutoFit/>
          </a:bodyPr>
          <a:lstStyle/>
          <a:p>
            <a:pPr algn="ctr">
              <a:lnSpc>
                <a:spcPts val="3457"/>
              </a:lnSpc>
              <a:spcBef>
                <a:spcPct val="0"/>
              </a:spcBef>
            </a:pPr>
            <a:r>
              <a:rPr lang="en-US" sz="2469">
                <a:solidFill>
                  <a:srgbClr val="223C5D"/>
                </a:solidFill>
                <a:latin typeface="Canva Sans"/>
                <a:ea typeface="Canva Sans"/>
                <a:cs typeface="Canva Sans"/>
                <a:sym typeface="Canva Sans"/>
              </a:rPr>
              <a:t>It measures the similarity between two images.It evaluates image quality based on perceived structural information, considering luminance and contrast masking.</a:t>
            </a:r>
          </a:p>
        </p:txBody>
      </p:sp>
      <p:sp>
        <p:nvSpPr>
          <p:cNvPr name="TextBox 22" id="22"/>
          <p:cNvSpPr txBox="true"/>
          <p:nvPr/>
        </p:nvSpPr>
        <p:spPr>
          <a:xfrm rot="0">
            <a:off x="7688926" y="5174934"/>
            <a:ext cx="3296254"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23C5D"/>
                </a:solidFill>
                <a:latin typeface="Canva Sans Bold"/>
                <a:ea typeface="Canva Sans Bold"/>
                <a:cs typeface="Canva Sans Bold"/>
                <a:sym typeface="Canva Sans Bold"/>
              </a:rPr>
              <a:t>Content loss  </a:t>
            </a:r>
          </a:p>
        </p:txBody>
      </p:sp>
      <p:sp>
        <p:nvSpPr>
          <p:cNvPr name="TextBox 23" id="23"/>
          <p:cNvSpPr txBox="true"/>
          <p:nvPr/>
        </p:nvSpPr>
        <p:spPr>
          <a:xfrm rot="0">
            <a:off x="6765892" y="6498337"/>
            <a:ext cx="5270597" cy="1727962"/>
          </a:xfrm>
          <a:prstGeom prst="rect">
            <a:avLst/>
          </a:prstGeom>
        </p:spPr>
        <p:txBody>
          <a:bodyPr anchor="t" rtlCol="false" tIns="0" lIns="0" bIns="0" rIns="0">
            <a:spAutoFit/>
          </a:bodyPr>
          <a:lstStyle/>
          <a:p>
            <a:pPr algn="ctr">
              <a:lnSpc>
                <a:spcPts val="3458"/>
              </a:lnSpc>
              <a:spcBef>
                <a:spcPct val="0"/>
              </a:spcBef>
            </a:pPr>
            <a:r>
              <a:rPr lang="en-US" sz="2470">
                <a:solidFill>
                  <a:srgbClr val="223C5D"/>
                </a:solidFill>
                <a:latin typeface="Canva Sans"/>
                <a:ea typeface="Canva Sans"/>
                <a:cs typeface="Canva Sans"/>
                <a:sym typeface="Canva Sans"/>
              </a:rPr>
              <a:t> It’s used to quantify differences between two images based on high-level features, rather than pixel-wise comparisons.</a:t>
            </a:r>
          </a:p>
        </p:txBody>
      </p:sp>
      <p:sp>
        <p:nvSpPr>
          <p:cNvPr name="TextBox 24" id="24"/>
          <p:cNvSpPr txBox="true"/>
          <p:nvPr/>
        </p:nvSpPr>
        <p:spPr>
          <a:xfrm rot="0">
            <a:off x="13745181" y="3187167"/>
            <a:ext cx="3145631"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23C5D"/>
                </a:solidFill>
                <a:latin typeface="Canva Sans Bold"/>
                <a:ea typeface="Canva Sans Bold"/>
                <a:cs typeface="Canva Sans Bold"/>
                <a:sym typeface="Canva Sans Bold"/>
              </a:rPr>
              <a:t>Edge Histogram</a:t>
            </a:r>
          </a:p>
        </p:txBody>
      </p:sp>
      <p:sp>
        <p:nvSpPr>
          <p:cNvPr name="TextBox 25" id="25"/>
          <p:cNvSpPr txBox="true"/>
          <p:nvPr/>
        </p:nvSpPr>
        <p:spPr>
          <a:xfrm rot="0">
            <a:off x="12864807" y="4370325"/>
            <a:ext cx="4906380" cy="2166112"/>
          </a:xfrm>
          <a:prstGeom prst="rect">
            <a:avLst/>
          </a:prstGeom>
        </p:spPr>
        <p:txBody>
          <a:bodyPr anchor="t" rtlCol="false" tIns="0" lIns="0" bIns="0" rIns="0">
            <a:spAutoFit/>
          </a:bodyPr>
          <a:lstStyle/>
          <a:p>
            <a:pPr algn="ctr">
              <a:lnSpc>
                <a:spcPts val="3457"/>
              </a:lnSpc>
              <a:spcBef>
                <a:spcPct val="0"/>
              </a:spcBef>
            </a:pPr>
            <a:r>
              <a:rPr lang="en-US" sz="2469">
                <a:solidFill>
                  <a:srgbClr val="223C5D"/>
                </a:solidFill>
                <a:latin typeface="Canva Sans"/>
                <a:ea typeface="Canva Sans"/>
                <a:cs typeface="Canva Sans"/>
                <a:sym typeface="Canva Sans"/>
              </a:rPr>
              <a:t> It represents the frequency and orientation of edges in different parts of an image. It provides a concise summary of the image's structural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1096368">
            <a:off x="9897441" y="-11231376"/>
            <a:ext cx="21098755" cy="26501243"/>
            <a:chOff x="0" y="0"/>
            <a:chExt cx="28131673" cy="35334990"/>
          </a:xfrm>
        </p:grpSpPr>
        <p:sp>
          <p:nvSpPr>
            <p:cNvPr name="Freeform 3" id="3"/>
            <p:cNvSpPr/>
            <p:nvPr/>
          </p:nvSpPr>
          <p:spPr>
            <a:xfrm flipH="false" flipV="false" rot="-3986589">
              <a:off x="2244390" y="19815388"/>
              <a:ext cx="13192000" cy="13536567"/>
            </a:xfrm>
            <a:custGeom>
              <a:avLst/>
              <a:gdLst/>
              <a:ahLst/>
              <a:cxnLst/>
              <a:rect r="r" b="b" t="t" l="l"/>
              <a:pathLst>
                <a:path h="13536567" w="13192000">
                  <a:moveTo>
                    <a:pt x="0" y="0"/>
                  </a:moveTo>
                  <a:lnTo>
                    <a:pt x="13192000" y="0"/>
                  </a:lnTo>
                  <a:lnTo>
                    <a:pt x="13192000" y="13536567"/>
                  </a:lnTo>
                  <a:lnTo>
                    <a:pt x="0" y="13536567"/>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65282" y="0"/>
              <a:ext cx="16147185" cy="16568940"/>
            </a:xfrm>
            <a:custGeom>
              <a:avLst/>
              <a:gdLst/>
              <a:ahLst/>
              <a:cxnLst/>
              <a:rect r="r" b="b" t="t" l="l"/>
              <a:pathLst>
                <a:path h="16568940" w="16147185">
                  <a:moveTo>
                    <a:pt x="0" y="0"/>
                  </a:moveTo>
                  <a:lnTo>
                    <a:pt x="16147186" y="0"/>
                  </a:lnTo>
                  <a:lnTo>
                    <a:pt x="16147186" y="16568940"/>
                  </a:lnTo>
                  <a:lnTo>
                    <a:pt x="0" y="16568940"/>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3533609" y="18872831"/>
              <a:ext cx="14598064" cy="1459806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grpSp>
        <p:nvGrpSpPr>
          <p:cNvPr name="Group 8" id="8"/>
          <p:cNvGrpSpPr/>
          <p:nvPr/>
        </p:nvGrpSpPr>
        <p:grpSpPr>
          <a:xfrm rot="0">
            <a:off x="0" y="0"/>
            <a:ext cx="8078708" cy="10287000"/>
            <a:chOff x="0" y="0"/>
            <a:chExt cx="10771611" cy="13716000"/>
          </a:xfrm>
        </p:grpSpPr>
        <p:pic>
          <p:nvPicPr>
            <p:cNvPr name="Picture 9" id="9"/>
            <p:cNvPicPr>
              <a:picLocks noChangeAspect="true"/>
            </p:cNvPicPr>
            <p:nvPr/>
          </p:nvPicPr>
          <p:blipFill>
            <a:blip r:embed="rId4"/>
            <a:srcRect l="10733" t="0" r="10733" b="0"/>
            <a:stretch>
              <a:fillRect/>
            </a:stretch>
          </p:blipFill>
          <p:spPr>
            <a:xfrm flipH="false" flipV="false">
              <a:off x="0" y="0"/>
              <a:ext cx="10771611" cy="13716000"/>
            </a:xfrm>
            <a:prstGeom prst="rect">
              <a:avLst/>
            </a:prstGeom>
          </p:spPr>
        </p:pic>
      </p:grpSp>
      <p:sp>
        <p:nvSpPr>
          <p:cNvPr name="TextBox 10" id="10"/>
          <p:cNvSpPr txBox="true"/>
          <p:nvPr/>
        </p:nvSpPr>
        <p:spPr>
          <a:xfrm rot="0">
            <a:off x="9144000" y="1123950"/>
            <a:ext cx="6401904" cy="895296"/>
          </a:xfrm>
          <a:prstGeom prst="rect">
            <a:avLst/>
          </a:prstGeom>
        </p:spPr>
        <p:txBody>
          <a:bodyPr anchor="t" rtlCol="false" tIns="0" lIns="0" bIns="0" rIns="0">
            <a:spAutoFit/>
          </a:bodyPr>
          <a:lstStyle/>
          <a:p>
            <a:pPr algn="l" marL="0" indent="0" lvl="0">
              <a:lnSpc>
                <a:spcPts val="6825"/>
              </a:lnSpc>
            </a:pPr>
            <a:r>
              <a:rPr lang="en-US" sz="6500">
                <a:solidFill>
                  <a:srgbClr val="FFFFFF"/>
                </a:solidFill>
                <a:latin typeface="Open Sauce"/>
                <a:ea typeface="Open Sauce"/>
                <a:cs typeface="Open Sauce"/>
                <a:sym typeface="Open Sauce"/>
              </a:rPr>
              <a:t>Agenda</a:t>
            </a:r>
          </a:p>
        </p:txBody>
      </p:sp>
      <p:sp>
        <p:nvSpPr>
          <p:cNvPr name="TextBox 11" id="11"/>
          <p:cNvSpPr txBox="true"/>
          <p:nvPr/>
        </p:nvSpPr>
        <p:spPr>
          <a:xfrm rot="0">
            <a:off x="9144000" y="2249394"/>
            <a:ext cx="7400734" cy="7577360"/>
          </a:xfrm>
          <a:prstGeom prst="rect">
            <a:avLst/>
          </a:prstGeom>
        </p:spPr>
        <p:txBody>
          <a:bodyPr anchor="t" rtlCol="false" tIns="0" lIns="0" bIns="0" rIns="0">
            <a:spAutoFit/>
          </a:bodyPr>
          <a:lstStyle/>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Introduction</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Problem Definition</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Motivation</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Objectives</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Image Retargeting</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Related Work</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Methodology</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System Implementation</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Testing &amp; Evaluation</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System Architecture</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Demo</a:t>
            </a:r>
          </a:p>
          <a:p>
            <a:pPr algn="l" marL="767252" indent="-383626" lvl="1">
              <a:lnSpc>
                <a:spcPts val="4975"/>
              </a:lnSpc>
              <a:buFont typeface="Arial"/>
              <a:buChar char="•"/>
            </a:pPr>
            <a:r>
              <a:rPr lang="en-US" sz="3553">
                <a:solidFill>
                  <a:srgbClr val="FFFFFF"/>
                </a:solidFill>
                <a:latin typeface="Canva Sans"/>
                <a:ea typeface="Canva Sans"/>
                <a:cs typeface="Canva Sans"/>
                <a:sym typeface="Canva Sans"/>
              </a:rPr>
              <a:t>Future Work</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13915990" y="6093924"/>
            <a:ext cx="10948548" cy="1094854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708140" y="-3593177"/>
            <a:ext cx="4959890" cy="49598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325238" y="798508"/>
            <a:ext cx="13637524" cy="1057275"/>
          </a:xfrm>
          <a:prstGeom prst="rect">
            <a:avLst/>
          </a:prstGeom>
        </p:spPr>
        <p:txBody>
          <a:bodyPr anchor="t" rtlCol="false" tIns="0" lIns="0" bIns="0" rIns="0">
            <a:spAutoFit/>
          </a:bodyPr>
          <a:lstStyle/>
          <a:p>
            <a:pPr algn="ctr" marL="0" indent="0" lvl="0">
              <a:lnSpc>
                <a:spcPts val="8399"/>
              </a:lnSpc>
            </a:pPr>
            <a:r>
              <a:rPr lang="en-US" b="true" sz="6999">
                <a:solidFill>
                  <a:srgbClr val="FFFFFF"/>
                </a:solidFill>
                <a:latin typeface="Canva Sans Bold"/>
                <a:ea typeface="Canva Sans Bold"/>
                <a:cs typeface="Canva Sans Bold"/>
                <a:sym typeface="Canva Sans Bold"/>
              </a:rPr>
              <a:t>Quantitative Quality Measures</a:t>
            </a:r>
          </a:p>
        </p:txBody>
      </p:sp>
      <p:grpSp>
        <p:nvGrpSpPr>
          <p:cNvPr name="Group 10" id="10"/>
          <p:cNvGrpSpPr/>
          <p:nvPr/>
        </p:nvGrpSpPr>
        <p:grpSpPr>
          <a:xfrm rot="0">
            <a:off x="790575" y="2757264"/>
            <a:ext cx="5222718" cy="4436398"/>
            <a:chOff x="0" y="0"/>
            <a:chExt cx="1375531" cy="1168434"/>
          </a:xfrm>
        </p:grpSpPr>
        <p:sp>
          <p:nvSpPr>
            <p:cNvPr name="Freeform 11" id="11"/>
            <p:cNvSpPr/>
            <p:nvPr/>
          </p:nvSpPr>
          <p:spPr>
            <a:xfrm flipH="false" flipV="false" rot="0">
              <a:off x="0" y="0"/>
              <a:ext cx="1375531" cy="1168434"/>
            </a:xfrm>
            <a:custGeom>
              <a:avLst/>
              <a:gdLst/>
              <a:ahLst/>
              <a:cxnLst/>
              <a:rect r="r" b="b" t="t" l="l"/>
              <a:pathLst>
                <a:path h="1168434" w="1375531">
                  <a:moveTo>
                    <a:pt x="0" y="0"/>
                  </a:moveTo>
                  <a:lnTo>
                    <a:pt x="1375531" y="0"/>
                  </a:lnTo>
                  <a:lnTo>
                    <a:pt x="1375531" y="1168434"/>
                  </a:lnTo>
                  <a:lnTo>
                    <a:pt x="0" y="1168434"/>
                  </a:lnTo>
                  <a:close/>
                </a:path>
              </a:pathLst>
            </a:custGeom>
            <a:solidFill>
              <a:srgbClr val="F2F2F2">
                <a:alpha val="80000"/>
              </a:srgbClr>
            </a:solidFill>
          </p:spPr>
        </p:sp>
        <p:sp>
          <p:nvSpPr>
            <p:cNvPr name="TextBox 12" id="12"/>
            <p:cNvSpPr txBox="true"/>
            <p:nvPr/>
          </p:nvSpPr>
          <p:spPr>
            <a:xfrm>
              <a:off x="0" y="-38100"/>
              <a:ext cx="1375531" cy="1206534"/>
            </a:xfrm>
            <a:prstGeom prst="rect">
              <a:avLst/>
            </a:prstGeom>
          </p:spPr>
          <p:txBody>
            <a:bodyPr anchor="ctr" rtlCol="false" tIns="50800" lIns="50800" bIns="50800" rIns="50800"/>
            <a:lstStyle/>
            <a:p>
              <a:pPr algn="ctr">
                <a:lnSpc>
                  <a:spcPts val="3454"/>
                </a:lnSpc>
              </a:pPr>
            </a:p>
          </p:txBody>
        </p:sp>
      </p:grpSp>
      <p:grpSp>
        <p:nvGrpSpPr>
          <p:cNvPr name="Group 13" id="13"/>
          <p:cNvGrpSpPr/>
          <p:nvPr/>
        </p:nvGrpSpPr>
        <p:grpSpPr>
          <a:xfrm rot="0">
            <a:off x="6738439" y="3948534"/>
            <a:ext cx="5142323" cy="4419562"/>
            <a:chOff x="0" y="0"/>
            <a:chExt cx="1354357" cy="1164000"/>
          </a:xfrm>
        </p:grpSpPr>
        <p:sp>
          <p:nvSpPr>
            <p:cNvPr name="Freeform 14" id="14"/>
            <p:cNvSpPr/>
            <p:nvPr/>
          </p:nvSpPr>
          <p:spPr>
            <a:xfrm flipH="false" flipV="false" rot="0">
              <a:off x="0" y="0"/>
              <a:ext cx="1354357" cy="1164000"/>
            </a:xfrm>
            <a:custGeom>
              <a:avLst/>
              <a:gdLst/>
              <a:ahLst/>
              <a:cxnLst/>
              <a:rect r="r" b="b" t="t" l="l"/>
              <a:pathLst>
                <a:path h="1164000" w="1354357">
                  <a:moveTo>
                    <a:pt x="0" y="0"/>
                  </a:moveTo>
                  <a:lnTo>
                    <a:pt x="1354357" y="0"/>
                  </a:lnTo>
                  <a:lnTo>
                    <a:pt x="1354357" y="1164000"/>
                  </a:lnTo>
                  <a:lnTo>
                    <a:pt x="0" y="1164000"/>
                  </a:lnTo>
                  <a:close/>
                </a:path>
              </a:pathLst>
            </a:custGeom>
            <a:solidFill>
              <a:srgbClr val="F2F2F2">
                <a:alpha val="80000"/>
              </a:srgbClr>
            </a:solidFill>
          </p:spPr>
        </p:sp>
        <p:sp>
          <p:nvSpPr>
            <p:cNvPr name="TextBox 15" id="15"/>
            <p:cNvSpPr txBox="true"/>
            <p:nvPr/>
          </p:nvSpPr>
          <p:spPr>
            <a:xfrm>
              <a:off x="0" y="-38100"/>
              <a:ext cx="1354357" cy="1202100"/>
            </a:xfrm>
            <a:prstGeom prst="rect">
              <a:avLst/>
            </a:prstGeom>
          </p:spPr>
          <p:txBody>
            <a:bodyPr anchor="ctr" rtlCol="false" tIns="50800" lIns="50800" bIns="50800" rIns="50800"/>
            <a:lstStyle/>
            <a:p>
              <a:pPr algn="ctr">
                <a:lnSpc>
                  <a:spcPts val="3454"/>
                </a:lnSpc>
              </a:pPr>
            </a:p>
          </p:txBody>
        </p:sp>
      </p:grpSp>
      <p:grpSp>
        <p:nvGrpSpPr>
          <p:cNvPr name="Group 16" id="16"/>
          <p:cNvGrpSpPr/>
          <p:nvPr/>
        </p:nvGrpSpPr>
        <p:grpSpPr>
          <a:xfrm rot="0">
            <a:off x="12799611" y="2757264"/>
            <a:ext cx="5057819" cy="4436398"/>
            <a:chOff x="0" y="0"/>
            <a:chExt cx="1332100" cy="1168434"/>
          </a:xfrm>
        </p:grpSpPr>
        <p:sp>
          <p:nvSpPr>
            <p:cNvPr name="Freeform 17" id="17"/>
            <p:cNvSpPr/>
            <p:nvPr/>
          </p:nvSpPr>
          <p:spPr>
            <a:xfrm flipH="false" flipV="false" rot="0">
              <a:off x="0" y="0"/>
              <a:ext cx="1332100" cy="1168434"/>
            </a:xfrm>
            <a:custGeom>
              <a:avLst/>
              <a:gdLst/>
              <a:ahLst/>
              <a:cxnLst/>
              <a:rect r="r" b="b" t="t" l="l"/>
              <a:pathLst>
                <a:path h="1168434" w="1332100">
                  <a:moveTo>
                    <a:pt x="0" y="0"/>
                  </a:moveTo>
                  <a:lnTo>
                    <a:pt x="1332100" y="0"/>
                  </a:lnTo>
                  <a:lnTo>
                    <a:pt x="1332100" y="1168434"/>
                  </a:lnTo>
                  <a:lnTo>
                    <a:pt x="0" y="1168434"/>
                  </a:lnTo>
                  <a:close/>
                </a:path>
              </a:pathLst>
            </a:custGeom>
            <a:solidFill>
              <a:srgbClr val="F2F2F2">
                <a:alpha val="80000"/>
              </a:srgbClr>
            </a:solidFill>
          </p:spPr>
        </p:sp>
        <p:sp>
          <p:nvSpPr>
            <p:cNvPr name="TextBox 18" id="18"/>
            <p:cNvSpPr txBox="true"/>
            <p:nvPr/>
          </p:nvSpPr>
          <p:spPr>
            <a:xfrm>
              <a:off x="0" y="-38100"/>
              <a:ext cx="1332100" cy="1206534"/>
            </a:xfrm>
            <a:prstGeom prst="rect">
              <a:avLst/>
            </a:prstGeom>
          </p:spPr>
          <p:txBody>
            <a:bodyPr anchor="ctr" rtlCol="false" tIns="50800" lIns="50800" bIns="50800" rIns="50800"/>
            <a:lstStyle/>
            <a:p>
              <a:pPr algn="ctr">
                <a:lnSpc>
                  <a:spcPts val="3454"/>
                </a:lnSpc>
              </a:pPr>
            </a:p>
            <a:p>
              <a:pPr algn="ctr">
                <a:lnSpc>
                  <a:spcPts val="3454"/>
                </a:lnSpc>
              </a:pPr>
            </a:p>
            <a:p>
              <a:pPr algn="ctr">
                <a:lnSpc>
                  <a:spcPts val="3454"/>
                </a:lnSpc>
              </a:pPr>
            </a:p>
          </p:txBody>
        </p:sp>
      </p:grpSp>
      <p:sp>
        <p:nvSpPr>
          <p:cNvPr name="TextBox 19" id="19"/>
          <p:cNvSpPr txBox="true"/>
          <p:nvPr/>
        </p:nvSpPr>
        <p:spPr>
          <a:xfrm rot="0">
            <a:off x="850694" y="2848714"/>
            <a:ext cx="4984593" cy="1099820"/>
          </a:xfrm>
          <a:prstGeom prst="rect">
            <a:avLst/>
          </a:prstGeom>
        </p:spPr>
        <p:txBody>
          <a:bodyPr anchor="t" rtlCol="false" tIns="0" lIns="0" bIns="0" rIns="0">
            <a:spAutoFit/>
          </a:bodyPr>
          <a:lstStyle/>
          <a:p>
            <a:pPr algn="ctr">
              <a:lnSpc>
                <a:spcPts val="4480"/>
              </a:lnSpc>
            </a:pPr>
            <a:r>
              <a:rPr lang="en-US" b="true" sz="3200" spc="96">
                <a:solidFill>
                  <a:srgbClr val="223C5D"/>
                </a:solidFill>
                <a:latin typeface="Canva Sans Bold"/>
                <a:ea typeface="Canva Sans Bold"/>
                <a:cs typeface="Canva Sans Bold"/>
                <a:sym typeface="Canva Sans Bold"/>
              </a:rPr>
              <a:t>Scale-Invariant Feature       Transform (SIFT)</a:t>
            </a:r>
          </a:p>
        </p:txBody>
      </p:sp>
      <p:sp>
        <p:nvSpPr>
          <p:cNvPr name="TextBox 20" id="20"/>
          <p:cNvSpPr txBox="true"/>
          <p:nvPr/>
        </p:nvSpPr>
        <p:spPr>
          <a:xfrm rot="0">
            <a:off x="850694" y="4535881"/>
            <a:ext cx="5090182" cy="2166112"/>
          </a:xfrm>
          <a:prstGeom prst="rect">
            <a:avLst/>
          </a:prstGeom>
        </p:spPr>
        <p:txBody>
          <a:bodyPr anchor="t" rtlCol="false" tIns="0" lIns="0" bIns="0" rIns="0">
            <a:spAutoFit/>
          </a:bodyPr>
          <a:lstStyle/>
          <a:p>
            <a:pPr algn="ctr">
              <a:lnSpc>
                <a:spcPts val="3457"/>
              </a:lnSpc>
            </a:pPr>
            <a:r>
              <a:rPr lang="en-US" sz="2469">
                <a:solidFill>
                  <a:srgbClr val="223C5D"/>
                </a:solidFill>
                <a:latin typeface="Canva Sans"/>
                <a:ea typeface="Canva Sans"/>
                <a:cs typeface="Canva Sans"/>
                <a:sym typeface="Canva Sans"/>
              </a:rPr>
              <a:t>It’s a feature detection algorithm to measure the similarity between images, which is crucial for matching keypoints </a:t>
            </a:r>
          </a:p>
          <a:p>
            <a:pPr algn="ctr">
              <a:lnSpc>
                <a:spcPts val="3457"/>
              </a:lnSpc>
              <a:spcBef>
                <a:spcPct val="0"/>
              </a:spcBef>
            </a:pPr>
          </a:p>
        </p:txBody>
      </p:sp>
      <p:sp>
        <p:nvSpPr>
          <p:cNvPr name="TextBox 21" id="21"/>
          <p:cNvSpPr txBox="true"/>
          <p:nvPr/>
        </p:nvSpPr>
        <p:spPr>
          <a:xfrm rot="0">
            <a:off x="12897201" y="2848714"/>
            <a:ext cx="4792499" cy="1099820"/>
          </a:xfrm>
          <a:prstGeom prst="rect">
            <a:avLst/>
          </a:prstGeom>
        </p:spPr>
        <p:txBody>
          <a:bodyPr anchor="t" rtlCol="false" tIns="0" lIns="0" bIns="0" rIns="0">
            <a:spAutoFit/>
          </a:bodyPr>
          <a:lstStyle/>
          <a:p>
            <a:pPr algn="ctr">
              <a:lnSpc>
                <a:spcPts val="4480"/>
              </a:lnSpc>
              <a:spcBef>
                <a:spcPct val="0"/>
              </a:spcBef>
            </a:pPr>
            <a:r>
              <a:rPr lang="en-US" b="true" sz="3200">
                <a:solidFill>
                  <a:srgbClr val="223C5D"/>
                </a:solidFill>
                <a:latin typeface="Canva Sans Bold"/>
                <a:ea typeface="Canva Sans Bold"/>
                <a:cs typeface="Canva Sans Bold"/>
                <a:sym typeface="Canva Sans Bold"/>
              </a:rPr>
              <a:t>Peak Signal-to-Noise Ratio (PSNR)</a:t>
            </a:r>
          </a:p>
        </p:txBody>
      </p:sp>
      <p:sp>
        <p:nvSpPr>
          <p:cNvPr name="TextBox 22" id="22"/>
          <p:cNvSpPr txBox="true"/>
          <p:nvPr/>
        </p:nvSpPr>
        <p:spPr>
          <a:xfrm rot="0">
            <a:off x="12678324" y="4295534"/>
            <a:ext cx="5270597" cy="3042412"/>
          </a:xfrm>
          <a:prstGeom prst="rect">
            <a:avLst/>
          </a:prstGeom>
        </p:spPr>
        <p:txBody>
          <a:bodyPr anchor="t" rtlCol="false" tIns="0" lIns="0" bIns="0" rIns="0">
            <a:spAutoFit/>
          </a:bodyPr>
          <a:lstStyle/>
          <a:p>
            <a:pPr algn="ctr">
              <a:lnSpc>
                <a:spcPts val="3458"/>
              </a:lnSpc>
            </a:pPr>
            <a:r>
              <a:rPr lang="en-US" sz="2470">
                <a:solidFill>
                  <a:srgbClr val="223C5D"/>
                </a:solidFill>
                <a:latin typeface="Canva Sans"/>
                <a:ea typeface="Canva Sans"/>
                <a:cs typeface="Canva Sans"/>
                <a:sym typeface="Canva Sans"/>
              </a:rPr>
              <a:t>used to evaluate the quality of a retargeted image compared to its original version ,where the goal is to preserve the original image's fidelity while minimizing the amount of data required</a:t>
            </a:r>
          </a:p>
          <a:p>
            <a:pPr algn="ctr">
              <a:lnSpc>
                <a:spcPts val="3458"/>
              </a:lnSpc>
              <a:spcBef>
                <a:spcPct val="0"/>
              </a:spcBef>
            </a:pPr>
          </a:p>
        </p:txBody>
      </p:sp>
      <p:sp>
        <p:nvSpPr>
          <p:cNvPr name="TextBox 23" id="23"/>
          <p:cNvSpPr txBox="true"/>
          <p:nvPr/>
        </p:nvSpPr>
        <p:spPr>
          <a:xfrm rot="0">
            <a:off x="7442791" y="4276484"/>
            <a:ext cx="3733618"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223C5D"/>
                </a:solidFill>
                <a:latin typeface="Canva Sans Bold"/>
                <a:ea typeface="Canva Sans Bold"/>
                <a:cs typeface="Canva Sans Bold"/>
                <a:sym typeface="Canva Sans Bold"/>
              </a:rPr>
              <a:t>Composite Score</a:t>
            </a:r>
            <a:r>
              <a:rPr lang="en-US" b="true" sz="3200">
                <a:solidFill>
                  <a:srgbClr val="223C5D"/>
                </a:solidFill>
                <a:latin typeface="Canva Sans Bold"/>
                <a:ea typeface="Canva Sans Bold"/>
                <a:cs typeface="Canva Sans Bold"/>
                <a:sym typeface="Canva Sans Bold"/>
              </a:rPr>
              <a:t> </a:t>
            </a:r>
          </a:p>
        </p:txBody>
      </p:sp>
      <p:sp>
        <p:nvSpPr>
          <p:cNvPr name="TextBox 24" id="24"/>
          <p:cNvSpPr txBox="true"/>
          <p:nvPr/>
        </p:nvSpPr>
        <p:spPr>
          <a:xfrm rot="0">
            <a:off x="6674302" y="5380813"/>
            <a:ext cx="5270597" cy="2604262"/>
          </a:xfrm>
          <a:prstGeom prst="rect">
            <a:avLst/>
          </a:prstGeom>
        </p:spPr>
        <p:txBody>
          <a:bodyPr anchor="t" rtlCol="false" tIns="0" lIns="0" bIns="0" rIns="0">
            <a:spAutoFit/>
          </a:bodyPr>
          <a:lstStyle/>
          <a:p>
            <a:pPr algn="ctr">
              <a:lnSpc>
                <a:spcPts val="3458"/>
              </a:lnSpc>
              <a:spcBef>
                <a:spcPct val="0"/>
              </a:spcBef>
            </a:pPr>
            <a:r>
              <a:rPr lang="en-US" sz="2470">
                <a:solidFill>
                  <a:srgbClr val="223C5D"/>
                </a:solidFill>
                <a:latin typeface="Canva Sans"/>
                <a:ea typeface="Canva Sans"/>
                <a:cs typeface="Canva Sans"/>
                <a:sym typeface="Canva Sans"/>
              </a:rPr>
              <a:t>It combines multiple quality measures and balances the strengths and weaknesses of individual metrics.By assigning weights based on each metric's importance</a:t>
            </a:r>
          </a:p>
        </p:txBody>
      </p:sp>
      <p:grpSp>
        <p:nvGrpSpPr>
          <p:cNvPr name="Group 25" id="25"/>
          <p:cNvGrpSpPr/>
          <p:nvPr/>
        </p:nvGrpSpPr>
        <p:grpSpPr>
          <a:xfrm rot="0">
            <a:off x="1588640" y="8913015"/>
            <a:ext cx="15441920" cy="690570"/>
            <a:chOff x="0" y="0"/>
            <a:chExt cx="20589226" cy="920760"/>
          </a:xfrm>
        </p:grpSpPr>
        <p:sp>
          <p:nvSpPr>
            <p:cNvPr name="Freeform 26" id="26"/>
            <p:cNvSpPr/>
            <p:nvPr/>
          </p:nvSpPr>
          <p:spPr>
            <a:xfrm flipH="false" flipV="false" rot="0">
              <a:off x="0" y="0"/>
              <a:ext cx="20589226" cy="920760"/>
            </a:xfrm>
            <a:custGeom>
              <a:avLst/>
              <a:gdLst/>
              <a:ahLst/>
              <a:cxnLst/>
              <a:rect r="r" b="b" t="t" l="l"/>
              <a:pathLst>
                <a:path h="920760" w="20589226">
                  <a:moveTo>
                    <a:pt x="0" y="0"/>
                  </a:moveTo>
                  <a:lnTo>
                    <a:pt x="20589226" y="0"/>
                  </a:lnTo>
                  <a:lnTo>
                    <a:pt x="20589226" y="920760"/>
                  </a:lnTo>
                  <a:lnTo>
                    <a:pt x="0" y="920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45573" y="-2652330"/>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0" y="-2085395"/>
            <a:ext cx="7164353" cy="14554200"/>
            <a:chOff x="0" y="0"/>
            <a:chExt cx="2423497" cy="4923273"/>
          </a:xfrm>
        </p:grpSpPr>
        <p:sp>
          <p:nvSpPr>
            <p:cNvPr name="Freeform 6" id="6"/>
            <p:cNvSpPr/>
            <p:nvPr/>
          </p:nvSpPr>
          <p:spPr>
            <a:xfrm flipH="false" flipV="false" rot="0">
              <a:off x="0" y="0"/>
              <a:ext cx="2423497" cy="4923272"/>
            </a:xfrm>
            <a:custGeom>
              <a:avLst/>
              <a:gdLst/>
              <a:ahLst/>
              <a:cxnLst/>
              <a:rect r="r" b="b" t="t" l="l"/>
              <a:pathLst>
                <a:path h="4923272" w="2423497">
                  <a:moveTo>
                    <a:pt x="0" y="0"/>
                  </a:moveTo>
                  <a:lnTo>
                    <a:pt x="2423497" y="0"/>
                  </a:lnTo>
                  <a:lnTo>
                    <a:pt x="2423497" y="4923272"/>
                  </a:lnTo>
                  <a:lnTo>
                    <a:pt x="0" y="4923272"/>
                  </a:lnTo>
                  <a:close/>
                </a:path>
              </a:pathLst>
            </a:custGeom>
            <a:solidFill>
              <a:srgbClr val="223C5D"/>
            </a:solidFill>
          </p:spPr>
        </p:sp>
      </p:grpSp>
      <p:sp>
        <p:nvSpPr>
          <p:cNvPr name="Freeform 7" id="7"/>
          <p:cNvSpPr/>
          <p:nvPr/>
        </p:nvSpPr>
        <p:spPr>
          <a:xfrm flipH="false" flipV="false" rot="0">
            <a:off x="11418740" y="755740"/>
            <a:ext cx="3047971" cy="3103642"/>
          </a:xfrm>
          <a:custGeom>
            <a:avLst/>
            <a:gdLst/>
            <a:ahLst/>
            <a:cxnLst/>
            <a:rect r="r" b="b" t="t" l="l"/>
            <a:pathLst>
              <a:path h="3103642" w="3047971">
                <a:moveTo>
                  <a:pt x="0" y="0"/>
                </a:moveTo>
                <a:lnTo>
                  <a:pt x="3047972" y="0"/>
                </a:lnTo>
                <a:lnTo>
                  <a:pt x="3047972" y="3103642"/>
                </a:lnTo>
                <a:lnTo>
                  <a:pt x="0" y="3103642"/>
                </a:lnTo>
                <a:lnTo>
                  <a:pt x="0" y="0"/>
                </a:lnTo>
                <a:close/>
              </a:path>
            </a:pathLst>
          </a:custGeom>
          <a:blipFill>
            <a:blip r:embed="rId2"/>
            <a:stretch>
              <a:fillRect l="0" t="0" r="0" b="0"/>
            </a:stretch>
          </a:blipFill>
        </p:spPr>
      </p:sp>
      <p:sp>
        <p:nvSpPr>
          <p:cNvPr name="Freeform 8" id="8"/>
          <p:cNvSpPr/>
          <p:nvPr/>
        </p:nvSpPr>
        <p:spPr>
          <a:xfrm flipH="false" flipV="false" rot="0">
            <a:off x="14657212" y="755740"/>
            <a:ext cx="3053562" cy="3103642"/>
          </a:xfrm>
          <a:custGeom>
            <a:avLst/>
            <a:gdLst/>
            <a:ahLst/>
            <a:cxnLst/>
            <a:rect r="r" b="b" t="t" l="l"/>
            <a:pathLst>
              <a:path h="3103642" w="3053562">
                <a:moveTo>
                  <a:pt x="0" y="0"/>
                </a:moveTo>
                <a:lnTo>
                  <a:pt x="3053562" y="0"/>
                </a:lnTo>
                <a:lnTo>
                  <a:pt x="3053562" y="3103642"/>
                </a:lnTo>
                <a:lnTo>
                  <a:pt x="0" y="3103642"/>
                </a:lnTo>
                <a:lnTo>
                  <a:pt x="0" y="0"/>
                </a:lnTo>
                <a:close/>
              </a:path>
            </a:pathLst>
          </a:custGeom>
          <a:blipFill>
            <a:blip r:embed="rId3"/>
            <a:stretch>
              <a:fillRect l="-29363" t="0" r="-12815" b="0"/>
            </a:stretch>
          </a:blipFill>
        </p:spPr>
      </p:sp>
      <p:sp>
        <p:nvSpPr>
          <p:cNvPr name="Freeform 9" id="9"/>
          <p:cNvSpPr/>
          <p:nvPr/>
        </p:nvSpPr>
        <p:spPr>
          <a:xfrm flipH="false" flipV="false" rot="0">
            <a:off x="7164353" y="5777198"/>
            <a:ext cx="4063962" cy="3008807"/>
          </a:xfrm>
          <a:custGeom>
            <a:avLst/>
            <a:gdLst/>
            <a:ahLst/>
            <a:cxnLst/>
            <a:rect r="r" b="b" t="t" l="l"/>
            <a:pathLst>
              <a:path h="3008807" w="4063962">
                <a:moveTo>
                  <a:pt x="0" y="0"/>
                </a:moveTo>
                <a:lnTo>
                  <a:pt x="4063962" y="0"/>
                </a:lnTo>
                <a:lnTo>
                  <a:pt x="4063962" y="3008808"/>
                </a:lnTo>
                <a:lnTo>
                  <a:pt x="0" y="3008808"/>
                </a:lnTo>
                <a:lnTo>
                  <a:pt x="0" y="0"/>
                </a:lnTo>
                <a:close/>
              </a:path>
            </a:pathLst>
          </a:custGeom>
          <a:blipFill>
            <a:blip r:embed="rId4"/>
            <a:stretch>
              <a:fillRect l="-815" t="0" r="0" b="0"/>
            </a:stretch>
          </a:blipFill>
        </p:spPr>
      </p:sp>
      <p:sp>
        <p:nvSpPr>
          <p:cNvPr name="Freeform 10" id="10"/>
          <p:cNvSpPr/>
          <p:nvPr/>
        </p:nvSpPr>
        <p:spPr>
          <a:xfrm flipH="false" flipV="false" rot="0">
            <a:off x="11393887" y="5777198"/>
            <a:ext cx="3072825" cy="3008807"/>
          </a:xfrm>
          <a:custGeom>
            <a:avLst/>
            <a:gdLst/>
            <a:ahLst/>
            <a:cxnLst/>
            <a:rect r="r" b="b" t="t" l="l"/>
            <a:pathLst>
              <a:path h="3008807" w="3072825">
                <a:moveTo>
                  <a:pt x="0" y="0"/>
                </a:moveTo>
                <a:lnTo>
                  <a:pt x="3072825" y="0"/>
                </a:lnTo>
                <a:lnTo>
                  <a:pt x="3072825" y="3008808"/>
                </a:lnTo>
                <a:lnTo>
                  <a:pt x="0" y="3008808"/>
                </a:lnTo>
                <a:lnTo>
                  <a:pt x="0" y="0"/>
                </a:lnTo>
                <a:close/>
              </a:path>
            </a:pathLst>
          </a:custGeom>
          <a:blipFill>
            <a:blip r:embed="rId5"/>
            <a:stretch>
              <a:fillRect l="0" t="0" r="0" b="0"/>
            </a:stretch>
          </a:blipFill>
        </p:spPr>
      </p:sp>
      <p:sp>
        <p:nvSpPr>
          <p:cNvPr name="Freeform 11" id="11"/>
          <p:cNvSpPr/>
          <p:nvPr/>
        </p:nvSpPr>
        <p:spPr>
          <a:xfrm flipH="false" flipV="false" rot="0">
            <a:off x="14657212" y="5777198"/>
            <a:ext cx="3072825" cy="3008807"/>
          </a:xfrm>
          <a:custGeom>
            <a:avLst/>
            <a:gdLst/>
            <a:ahLst/>
            <a:cxnLst/>
            <a:rect r="r" b="b" t="t" l="l"/>
            <a:pathLst>
              <a:path h="3008807" w="3072825">
                <a:moveTo>
                  <a:pt x="0" y="0"/>
                </a:moveTo>
                <a:lnTo>
                  <a:pt x="3072824" y="0"/>
                </a:lnTo>
                <a:lnTo>
                  <a:pt x="3072824" y="3008808"/>
                </a:lnTo>
                <a:lnTo>
                  <a:pt x="0" y="3008808"/>
                </a:lnTo>
                <a:lnTo>
                  <a:pt x="0" y="0"/>
                </a:lnTo>
                <a:close/>
              </a:path>
            </a:pathLst>
          </a:custGeom>
          <a:blipFill>
            <a:blip r:embed="rId6"/>
            <a:stretch>
              <a:fillRect l="0" t="0" r="0" b="0"/>
            </a:stretch>
          </a:blipFill>
        </p:spPr>
      </p:sp>
      <p:sp>
        <p:nvSpPr>
          <p:cNvPr name="Freeform 12" id="12"/>
          <p:cNvSpPr/>
          <p:nvPr/>
        </p:nvSpPr>
        <p:spPr>
          <a:xfrm flipH="false" flipV="false" rot="0">
            <a:off x="7164353" y="795667"/>
            <a:ext cx="4011681" cy="3063715"/>
          </a:xfrm>
          <a:custGeom>
            <a:avLst/>
            <a:gdLst/>
            <a:ahLst/>
            <a:cxnLst/>
            <a:rect r="r" b="b" t="t" l="l"/>
            <a:pathLst>
              <a:path h="3063715" w="4011681">
                <a:moveTo>
                  <a:pt x="0" y="0"/>
                </a:moveTo>
                <a:lnTo>
                  <a:pt x="4011681" y="0"/>
                </a:lnTo>
                <a:lnTo>
                  <a:pt x="4011681" y="3063715"/>
                </a:lnTo>
                <a:lnTo>
                  <a:pt x="0" y="3063715"/>
                </a:lnTo>
                <a:lnTo>
                  <a:pt x="0" y="0"/>
                </a:lnTo>
                <a:close/>
              </a:path>
            </a:pathLst>
          </a:custGeom>
          <a:blipFill>
            <a:blip r:embed="rId7"/>
            <a:stretch>
              <a:fillRect l="0" t="0" r="0" b="0"/>
            </a:stretch>
          </a:blipFill>
        </p:spPr>
      </p:sp>
      <p:sp>
        <p:nvSpPr>
          <p:cNvPr name="TextBox 13" id="13"/>
          <p:cNvSpPr txBox="true"/>
          <p:nvPr/>
        </p:nvSpPr>
        <p:spPr>
          <a:xfrm rot="0">
            <a:off x="603393" y="564481"/>
            <a:ext cx="7298168" cy="1466850"/>
          </a:xfrm>
          <a:prstGeom prst="rect">
            <a:avLst/>
          </a:prstGeom>
        </p:spPr>
        <p:txBody>
          <a:bodyPr anchor="t" rtlCol="false" tIns="0" lIns="0" bIns="0" rIns="0">
            <a:spAutoFit/>
          </a:bodyPr>
          <a:lstStyle/>
          <a:p>
            <a:pPr algn="l" marL="0" indent="0" lvl="0">
              <a:lnSpc>
                <a:spcPts val="5843"/>
              </a:lnSpc>
            </a:pPr>
            <a:r>
              <a:rPr lang="en-US" b="true" sz="4869">
                <a:solidFill>
                  <a:srgbClr val="FDFBFB"/>
                </a:solidFill>
                <a:latin typeface="Open Sauce Bold"/>
                <a:ea typeface="Open Sauce Bold"/>
                <a:cs typeface="Open Sauce Bold"/>
                <a:sym typeface="Open Sauce Bold"/>
              </a:rPr>
              <a:t>Quantitative Quality Measures</a:t>
            </a:r>
          </a:p>
        </p:txBody>
      </p:sp>
      <p:sp>
        <p:nvSpPr>
          <p:cNvPr name="TextBox 14" id="14"/>
          <p:cNvSpPr txBox="true"/>
          <p:nvPr/>
        </p:nvSpPr>
        <p:spPr>
          <a:xfrm rot="0">
            <a:off x="603393" y="2464841"/>
            <a:ext cx="4627946" cy="555625"/>
          </a:xfrm>
          <a:prstGeom prst="rect">
            <a:avLst/>
          </a:prstGeom>
        </p:spPr>
        <p:txBody>
          <a:bodyPr anchor="t" rtlCol="false" tIns="0" lIns="0" bIns="0" rIns="0">
            <a:spAutoFit/>
          </a:bodyPr>
          <a:lstStyle/>
          <a:p>
            <a:pPr algn="l" marL="0" indent="0" lvl="0">
              <a:lnSpc>
                <a:spcPts val="4550"/>
              </a:lnSpc>
            </a:pPr>
            <a:r>
              <a:rPr lang="en-US" b="true" sz="3500">
                <a:solidFill>
                  <a:srgbClr val="FFFFFF"/>
                </a:solidFill>
                <a:latin typeface="Canva Sans Bold"/>
                <a:ea typeface="Canva Sans Bold"/>
                <a:cs typeface="Canva Sans Bold"/>
                <a:sym typeface="Canva Sans Bold"/>
              </a:rPr>
              <a:t>Seam carving library:</a:t>
            </a:r>
          </a:p>
        </p:txBody>
      </p:sp>
      <p:sp>
        <p:nvSpPr>
          <p:cNvPr name="TextBox 15" id="15"/>
          <p:cNvSpPr txBox="true"/>
          <p:nvPr/>
        </p:nvSpPr>
        <p:spPr>
          <a:xfrm rot="0">
            <a:off x="603393" y="6026485"/>
            <a:ext cx="6181021" cy="555625"/>
          </a:xfrm>
          <a:prstGeom prst="rect">
            <a:avLst/>
          </a:prstGeom>
        </p:spPr>
        <p:txBody>
          <a:bodyPr anchor="t" rtlCol="false" tIns="0" lIns="0" bIns="0" rIns="0">
            <a:spAutoFit/>
          </a:bodyPr>
          <a:lstStyle/>
          <a:p>
            <a:pPr algn="l" marL="0" indent="0" lvl="0">
              <a:lnSpc>
                <a:spcPts val="4550"/>
              </a:lnSpc>
            </a:pPr>
            <a:r>
              <a:rPr lang="en-US" b="true" sz="3500">
                <a:solidFill>
                  <a:srgbClr val="FFFFFF"/>
                </a:solidFill>
                <a:latin typeface="Canva Sans Bold"/>
                <a:ea typeface="Canva Sans Bold"/>
                <a:cs typeface="Canva Sans Bold"/>
                <a:sym typeface="Canva Sans Bold"/>
              </a:rPr>
              <a:t>Visual representation:</a:t>
            </a:r>
          </a:p>
        </p:txBody>
      </p:sp>
      <p:sp>
        <p:nvSpPr>
          <p:cNvPr name="TextBox 16" id="16"/>
          <p:cNvSpPr txBox="true"/>
          <p:nvPr/>
        </p:nvSpPr>
        <p:spPr>
          <a:xfrm rot="0">
            <a:off x="684928" y="3172866"/>
            <a:ext cx="5794497" cy="1728032"/>
          </a:xfrm>
          <a:prstGeom prst="rect">
            <a:avLst/>
          </a:prstGeom>
        </p:spPr>
        <p:txBody>
          <a:bodyPr anchor="t" rtlCol="false" tIns="0" lIns="0" bIns="0" rIns="0">
            <a:spAutoFit/>
          </a:bodyPr>
          <a:lstStyle/>
          <a:p>
            <a:pPr algn="l">
              <a:lnSpc>
                <a:spcPts val="3454"/>
              </a:lnSpc>
              <a:spcBef>
                <a:spcPct val="0"/>
              </a:spcBef>
            </a:pPr>
            <a:r>
              <a:rPr lang="en-US" sz="2467">
                <a:solidFill>
                  <a:srgbClr val="FFFFFF"/>
                </a:solidFill>
                <a:latin typeface="Canva Sans"/>
                <a:ea typeface="Canva Sans"/>
                <a:cs typeface="Canva Sans"/>
                <a:sym typeface="Canva Sans"/>
              </a:rPr>
              <a:t>a tool used for content-aware image resizing. It works by identifying and removing or inserting seams (paths of least importance) in an image.</a:t>
            </a:r>
          </a:p>
        </p:txBody>
      </p:sp>
      <p:sp>
        <p:nvSpPr>
          <p:cNvPr name="TextBox 17" id="17"/>
          <p:cNvSpPr txBox="true"/>
          <p:nvPr/>
        </p:nvSpPr>
        <p:spPr>
          <a:xfrm rot="0">
            <a:off x="684928" y="6820235"/>
            <a:ext cx="4775512" cy="1728032"/>
          </a:xfrm>
          <a:prstGeom prst="rect">
            <a:avLst/>
          </a:prstGeom>
        </p:spPr>
        <p:txBody>
          <a:bodyPr anchor="t" rtlCol="false" tIns="0" lIns="0" bIns="0" rIns="0">
            <a:spAutoFit/>
          </a:bodyPr>
          <a:lstStyle/>
          <a:p>
            <a:pPr algn="l">
              <a:lnSpc>
                <a:spcPts val="3454"/>
              </a:lnSpc>
              <a:spcBef>
                <a:spcPct val="0"/>
              </a:spcBef>
            </a:pPr>
            <a:r>
              <a:rPr lang="en-US" sz="2467">
                <a:solidFill>
                  <a:srgbClr val="FFFFFF"/>
                </a:solidFill>
                <a:latin typeface="Canva Sans"/>
                <a:ea typeface="Canva Sans"/>
                <a:cs typeface="Canva Sans"/>
                <a:sym typeface="Canva Sans"/>
              </a:rPr>
              <a:t>we compared our results to the seam carving built in library results and here are some examples :</a:t>
            </a:r>
          </a:p>
        </p:txBody>
      </p:sp>
      <p:sp>
        <p:nvSpPr>
          <p:cNvPr name="TextBox 18" id="18"/>
          <p:cNvSpPr txBox="true"/>
          <p:nvPr/>
        </p:nvSpPr>
        <p:spPr>
          <a:xfrm rot="0">
            <a:off x="11604039" y="52671"/>
            <a:ext cx="1709440" cy="511810"/>
          </a:xfrm>
          <a:prstGeom prst="rect">
            <a:avLst/>
          </a:prstGeom>
        </p:spPr>
        <p:txBody>
          <a:bodyPr anchor="t" rtlCol="false" tIns="0" lIns="0" bIns="0" rIns="0">
            <a:spAutoFit/>
          </a:bodyPr>
          <a:lstStyle/>
          <a:p>
            <a:pPr algn="ctr">
              <a:lnSpc>
                <a:spcPts val="4339"/>
              </a:lnSpc>
              <a:spcBef>
                <a:spcPct val="0"/>
              </a:spcBef>
            </a:pPr>
            <a:r>
              <a:rPr lang="en-US" b="true" sz="3099">
                <a:solidFill>
                  <a:srgbClr val="223C5D"/>
                </a:solidFill>
                <a:latin typeface="Canva Sans Bold"/>
                <a:ea typeface="Canva Sans Bold"/>
                <a:cs typeface="Canva Sans Bold"/>
                <a:sym typeface="Canva Sans Bold"/>
              </a:rPr>
              <a:t>figure (1)</a:t>
            </a:r>
          </a:p>
        </p:txBody>
      </p:sp>
      <p:sp>
        <p:nvSpPr>
          <p:cNvPr name="TextBox 19" id="19"/>
          <p:cNvSpPr txBox="true"/>
          <p:nvPr/>
        </p:nvSpPr>
        <p:spPr>
          <a:xfrm rot="0">
            <a:off x="8527926" y="4080500"/>
            <a:ext cx="1232148"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223C5D"/>
                </a:solidFill>
                <a:latin typeface="Canva Sans Bold"/>
                <a:ea typeface="Canva Sans Bold"/>
                <a:cs typeface="Canva Sans Bold"/>
                <a:sym typeface="Canva Sans Bold"/>
              </a:rPr>
              <a:t>original </a:t>
            </a:r>
          </a:p>
        </p:txBody>
      </p:sp>
      <p:sp>
        <p:nvSpPr>
          <p:cNvPr name="TextBox 20" id="20"/>
          <p:cNvSpPr txBox="true"/>
          <p:nvPr/>
        </p:nvSpPr>
        <p:spPr>
          <a:xfrm rot="0">
            <a:off x="11898846" y="4011782"/>
            <a:ext cx="2087761"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223C5D"/>
                </a:solidFill>
                <a:latin typeface="Canva Sans Bold"/>
                <a:ea typeface="Canva Sans Bold"/>
                <a:cs typeface="Canva Sans Bold"/>
                <a:sym typeface="Canva Sans Bold"/>
              </a:rPr>
              <a:t>our algorithm</a:t>
            </a:r>
          </a:p>
        </p:txBody>
      </p:sp>
      <p:sp>
        <p:nvSpPr>
          <p:cNvPr name="TextBox 21" id="21"/>
          <p:cNvSpPr txBox="true"/>
          <p:nvPr/>
        </p:nvSpPr>
        <p:spPr>
          <a:xfrm rot="0">
            <a:off x="14634171" y="4080500"/>
            <a:ext cx="3099643"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223C5D"/>
                </a:solidFill>
                <a:latin typeface="Canva Sans Bold"/>
                <a:ea typeface="Canva Sans Bold"/>
                <a:cs typeface="Canva Sans Bold"/>
                <a:sym typeface="Canva Sans Bold"/>
              </a:rPr>
              <a:t>seam carving</a:t>
            </a:r>
            <a:r>
              <a:rPr lang="en-US" b="true" sz="2467">
                <a:solidFill>
                  <a:srgbClr val="223C5D"/>
                </a:solidFill>
                <a:latin typeface="Canva Sans Bold"/>
                <a:ea typeface="Canva Sans Bold"/>
                <a:cs typeface="Canva Sans Bold"/>
                <a:sym typeface="Canva Sans Bold"/>
              </a:rPr>
              <a:t> library</a:t>
            </a:r>
          </a:p>
        </p:txBody>
      </p:sp>
      <p:sp>
        <p:nvSpPr>
          <p:cNvPr name="TextBox 22" id="22"/>
          <p:cNvSpPr txBox="true"/>
          <p:nvPr/>
        </p:nvSpPr>
        <p:spPr>
          <a:xfrm rot="0">
            <a:off x="8580260" y="9032459"/>
            <a:ext cx="1232148"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223C5D"/>
                </a:solidFill>
                <a:latin typeface="Canva Sans Bold"/>
                <a:ea typeface="Canva Sans Bold"/>
                <a:cs typeface="Canva Sans Bold"/>
                <a:sym typeface="Canva Sans Bold"/>
              </a:rPr>
              <a:t>original </a:t>
            </a:r>
          </a:p>
        </p:txBody>
      </p:sp>
      <p:sp>
        <p:nvSpPr>
          <p:cNvPr name="TextBox 23" id="23"/>
          <p:cNvSpPr txBox="true"/>
          <p:nvPr/>
        </p:nvSpPr>
        <p:spPr>
          <a:xfrm rot="0">
            <a:off x="11879796" y="9032459"/>
            <a:ext cx="2087761"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223C5D"/>
                </a:solidFill>
                <a:latin typeface="Canva Sans Bold"/>
                <a:ea typeface="Canva Sans Bold"/>
                <a:cs typeface="Canva Sans Bold"/>
                <a:sym typeface="Canva Sans Bold"/>
              </a:rPr>
              <a:t>our algorithm</a:t>
            </a:r>
          </a:p>
        </p:txBody>
      </p:sp>
      <p:sp>
        <p:nvSpPr>
          <p:cNvPr name="TextBox 24" id="24"/>
          <p:cNvSpPr txBox="true"/>
          <p:nvPr/>
        </p:nvSpPr>
        <p:spPr>
          <a:xfrm rot="0">
            <a:off x="14643802" y="9032459"/>
            <a:ext cx="3099643"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223C5D"/>
                </a:solidFill>
                <a:latin typeface="Canva Sans Bold"/>
                <a:ea typeface="Canva Sans Bold"/>
                <a:cs typeface="Canva Sans Bold"/>
                <a:sym typeface="Canva Sans Bold"/>
              </a:rPr>
              <a:t>seam carving</a:t>
            </a:r>
            <a:r>
              <a:rPr lang="en-US" b="true" sz="2467">
                <a:solidFill>
                  <a:srgbClr val="223C5D"/>
                </a:solidFill>
                <a:latin typeface="Canva Sans Bold"/>
                <a:ea typeface="Canva Sans Bold"/>
                <a:cs typeface="Canva Sans Bold"/>
                <a:sym typeface="Canva Sans Bold"/>
              </a:rPr>
              <a:t> library</a:t>
            </a:r>
          </a:p>
        </p:txBody>
      </p:sp>
      <p:sp>
        <p:nvSpPr>
          <p:cNvPr name="TextBox 25" id="25"/>
          <p:cNvSpPr txBox="true"/>
          <p:nvPr/>
        </p:nvSpPr>
        <p:spPr>
          <a:xfrm rot="0">
            <a:off x="11592132" y="5095875"/>
            <a:ext cx="1721346" cy="511810"/>
          </a:xfrm>
          <a:prstGeom prst="rect">
            <a:avLst/>
          </a:prstGeom>
        </p:spPr>
        <p:txBody>
          <a:bodyPr anchor="t" rtlCol="false" tIns="0" lIns="0" bIns="0" rIns="0">
            <a:spAutoFit/>
          </a:bodyPr>
          <a:lstStyle/>
          <a:p>
            <a:pPr algn="ctr">
              <a:lnSpc>
                <a:spcPts val="4339"/>
              </a:lnSpc>
              <a:spcBef>
                <a:spcPct val="0"/>
              </a:spcBef>
            </a:pPr>
            <a:r>
              <a:rPr lang="en-US" b="true" sz="3099">
                <a:solidFill>
                  <a:srgbClr val="223C5D"/>
                </a:solidFill>
                <a:latin typeface="Canva Sans Bold"/>
                <a:ea typeface="Canva Sans Bold"/>
                <a:cs typeface="Canva Sans Bold"/>
                <a:sym typeface="Canva Sans Bold"/>
              </a:rPr>
              <a:t>figure (2)</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12971468" y="-5076213"/>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00888">
            <a:off x="-5250022" y="-2849726"/>
            <a:ext cx="7601101" cy="7799637"/>
          </a:xfrm>
          <a:custGeom>
            <a:avLst/>
            <a:gdLst/>
            <a:ahLst/>
            <a:cxnLst/>
            <a:rect r="r" b="b" t="t" l="l"/>
            <a:pathLst>
              <a:path h="7799637" w="7601101">
                <a:moveTo>
                  <a:pt x="0" y="0"/>
                </a:moveTo>
                <a:lnTo>
                  <a:pt x="7601101" y="0"/>
                </a:lnTo>
                <a:lnTo>
                  <a:pt x="7601101" y="7799638"/>
                </a:lnTo>
                <a:lnTo>
                  <a:pt x="0" y="7799638"/>
                </a:lnTo>
                <a:lnTo>
                  <a:pt x="0" y="0"/>
                </a:lnTo>
                <a:close/>
              </a:path>
            </a:pathLst>
          </a:custGeom>
          <a:blipFill>
            <a:blip r:embed="rId2">
              <a:alphaModFix amt="76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10138721" y="-172384"/>
            <a:ext cx="49160" cy="11052295"/>
          </a:xfrm>
          <a:prstGeom prst="line">
            <a:avLst/>
          </a:prstGeom>
          <a:ln cap="flat" w="9525">
            <a:solidFill>
              <a:srgbClr val="FFFFFF"/>
            </a:solidFill>
            <a:prstDash val="solid"/>
            <a:headEnd type="none" len="sm" w="sm"/>
            <a:tailEnd type="none" len="sm" w="sm"/>
          </a:ln>
        </p:spPr>
      </p:sp>
      <p:graphicFrame>
        <p:nvGraphicFramePr>
          <p:cNvPr name="Table 5" id="5"/>
          <p:cNvGraphicFramePr>
            <a:graphicFrameLocks noGrp="true"/>
          </p:cNvGraphicFramePr>
          <p:nvPr/>
        </p:nvGraphicFramePr>
        <p:xfrm>
          <a:off x="187878" y="742290"/>
          <a:ext cx="10000002" cy="4143375"/>
        </p:xfrm>
        <a:graphic>
          <a:graphicData uri="http://schemas.openxmlformats.org/drawingml/2006/table">
            <a:tbl>
              <a:tblPr/>
              <a:tblGrid>
                <a:gridCol w="1680632"/>
                <a:gridCol w="1538828"/>
                <a:gridCol w="1105467"/>
                <a:gridCol w="1837592"/>
                <a:gridCol w="1219088"/>
                <a:gridCol w="1222992"/>
                <a:gridCol w="1395403"/>
              </a:tblGrid>
              <a:tr h="1198893">
                <a:tc>
                  <a:txBody>
                    <a:bodyPr anchor="t" rtlCol="false"/>
                    <a:lstStyle/>
                    <a:p>
                      <a:pPr algn="ctr">
                        <a:lnSpc>
                          <a:spcPts val="3079"/>
                        </a:lnSpc>
                        <a:defRPr/>
                      </a:pPr>
                      <a:r>
                        <a:rPr lang="en-US" sz="2199">
                          <a:solidFill>
                            <a:srgbClr val="FFFFFF"/>
                          </a:solidFill>
                          <a:latin typeface="Changa"/>
                          <a:ea typeface="Changa"/>
                          <a:cs typeface="Changa"/>
                          <a:sym typeface="Changa"/>
                        </a:rPr>
                        <a:t>ALGORITHM</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CONTENT LOSS</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SSIM</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SIFT SIMILARITY</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EH</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PSNR</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SCORE</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745589">
                <a:tc>
                  <a:txBody>
                    <a:bodyPr anchor="t" rtlCol="false"/>
                    <a:lstStyle/>
                    <a:p>
                      <a:pPr algn="ctr">
                        <a:lnSpc>
                          <a:spcPts val="3499"/>
                        </a:lnSpc>
                        <a:defRPr/>
                      </a:pPr>
                      <a:r>
                        <a:rPr lang="en-US" sz="2499">
                          <a:solidFill>
                            <a:srgbClr val="FFFFFF"/>
                          </a:solidFill>
                          <a:latin typeface="Changa"/>
                          <a:ea typeface="Changa"/>
                          <a:cs typeface="Changa"/>
                          <a:sym typeface="Changa"/>
                        </a:rPr>
                        <a:t>OUR ALGORITHM</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0.170</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0.7</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97.3%</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0.019</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41.2</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47</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198893">
                <a:tc>
                  <a:txBody>
                    <a:bodyPr anchor="t" rtlCol="false"/>
                    <a:lstStyle/>
                    <a:p>
                      <a:pPr algn="ctr">
                        <a:lnSpc>
                          <a:spcPts val="3079"/>
                        </a:lnSpc>
                        <a:defRPr/>
                      </a:pPr>
                      <a:r>
                        <a:rPr lang="en-US" sz="2199">
                          <a:solidFill>
                            <a:srgbClr val="FFFFFF"/>
                          </a:solidFill>
                          <a:latin typeface="Changa"/>
                          <a:ea typeface="Changa"/>
                          <a:cs typeface="Changa"/>
                          <a:sym typeface="Changa"/>
                        </a:rPr>
                        <a:t>BUILT IN LIBRARY</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0.093</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0.3</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75%</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0.024</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10</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36</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153942" y="5483200"/>
          <a:ext cx="10033938" cy="4803800"/>
        </p:xfrm>
        <a:graphic>
          <a:graphicData uri="http://schemas.openxmlformats.org/drawingml/2006/table">
            <a:tbl>
              <a:tblPr/>
              <a:tblGrid>
                <a:gridCol w="1764601"/>
                <a:gridCol w="1464062"/>
                <a:gridCol w="1130255"/>
                <a:gridCol w="1938637"/>
                <a:gridCol w="1023762"/>
                <a:gridCol w="1387391"/>
                <a:gridCol w="1325230"/>
              </a:tblGrid>
              <a:tr h="1599165">
                <a:tc>
                  <a:txBody>
                    <a:bodyPr anchor="t" rtlCol="false"/>
                    <a:lstStyle/>
                    <a:p>
                      <a:pPr algn="ctr">
                        <a:lnSpc>
                          <a:spcPts val="3079"/>
                        </a:lnSpc>
                        <a:defRPr/>
                      </a:pPr>
                      <a:r>
                        <a:rPr lang="en-US" sz="2199">
                          <a:solidFill>
                            <a:srgbClr val="FFFFFF"/>
                          </a:solidFill>
                          <a:latin typeface="Changa"/>
                          <a:ea typeface="Changa"/>
                          <a:cs typeface="Changa"/>
                          <a:sym typeface="Changa"/>
                        </a:rPr>
                        <a:t>ALGORITHM</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CONTENT LOSS</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SSIM</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SIFT SIMILARITY</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EH</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PSNR</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SCORE</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599165">
                <a:tc>
                  <a:txBody>
                    <a:bodyPr anchor="t" rtlCol="false"/>
                    <a:lstStyle/>
                    <a:p>
                      <a:pPr algn="ctr">
                        <a:lnSpc>
                          <a:spcPts val="3079"/>
                        </a:lnSpc>
                        <a:defRPr/>
                      </a:pPr>
                      <a:r>
                        <a:rPr lang="en-US" sz="2199">
                          <a:solidFill>
                            <a:srgbClr val="FFFFFF"/>
                          </a:solidFill>
                          <a:latin typeface="Changa"/>
                          <a:ea typeface="Changa"/>
                          <a:cs typeface="Changa"/>
                          <a:sym typeface="Changa"/>
                        </a:rPr>
                        <a:t>OUR ALGORITHM</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0.210</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0.74</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99.3%</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0.01</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10.5</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45</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605470">
                <a:tc>
                  <a:txBody>
                    <a:bodyPr anchor="t" rtlCol="false"/>
                    <a:lstStyle/>
                    <a:p>
                      <a:pPr algn="ctr">
                        <a:lnSpc>
                          <a:spcPts val="3079"/>
                        </a:lnSpc>
                        <a:defRPr/>
                      </a:pPr>
                      <a:r>
                        <a:rPr lang="en-US" sz="2199">
                          <a:solidFill>
                            <a:srgbClr val="FFFFFF"/>
                          </a:solidFill>
                          <a:latin typeface="Changa"/>
                          <a:ea typeface="Changa"/>
                          <a:cs typeface="Changa"/>
                          <a:sym typeface="Changa"/>
                        </a:rPr>
                        <a:t>SEAM CARVING LIBRARY</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0.110</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0.46</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69.6%</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0.03</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10.5</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32</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7977039" y="12435774"/>
            <a:ext cx="2333923"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000000"/>
                </a:solidFill>
                <a:latin typeface="Cairo Bold"/>
                <a:ea typeface="Cairo Bold"/>
                <a:cs typeface="Cairo Bold"/>
                <a:sym typeface="Cairo Bold"/>
              </a:rPr>
              <a:t>OUR ALGORITHM</a:t>
            </a:r>
          </a:p>
        </p:txBody>
      </p:sp>
      <p:sp>
        <p:nvSpPr>
          <p:cNvPr name="TextBox 8" id="8"/>
          <p:cNvSpPr txBox="true"/>
          <p:nvPr/>
        </p:nvSpPr>
        <p:spPr>
          <a:xfrm rot="0">
            <a:off x="778553" y="87604"/>
            <a:ext cx="7472362" cy="521335"/>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Changa"/>
                <a:ea typeface="Changa"/>
                <a:cs typeface="Changa"/>
                <a:sym typeface="Changa"/>
              </a:rPr>
              <a:t> EXAMPLE OF QUALITY METRICS OF FIGURE (1)</a:t>
            </a:r>
          </a:p>
        </p:txBody>
      </p:sp>
      <p:sp>
        <p:nvSpPr>
          <p:cNvPr name="TextBox 9" id="9"/>
          <p:cNvSpPr txBox="true"/>
          <p:nvPr/>
        </p:nvSpPr>
        <p:spPr>
          <a:xfrm rot="0">
            <a:off x="583257" y="4828515"/>
            <a:ext cx="7517606" cy="521335"/>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Changa"/>
                <a:ea typeface="Changa"/>
                <a:cs typeface="Changa"/>
                <a:sym typeface="Changa"/>
              </a:rPr>
              <a:t> EXAMPLE OF QUALITY METRICS OF FIGURE (2)</a:t>
            </a:r>
          </a:p>
        </p:txBody>
      </p:sp>
      <p:sp>
        <p:nvSpPr>
          <p:cNvPr name="Freeform 10" id="10"/>
          <p:cNvSpPr/>
          <p:nvPr/>
        </p:nvSpPr>
        <p:spPr>
          <a:xfrm flipH="false" flipV="false" rot="-10700498">
            <a:off x="6614684" y="8596576"/>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700630" y="277152"/>
            <a:ext cx="3790652" cy="596900"/>
          </a:xfrm>
          <a:prstGeom prst="rect">
            <a:avLst/>
          </a:prstGeom>
        </p:spPr>
        <p:txBody>
          <a:bodyPr anchor="t" rtlCol="false" tIns="0" lIns="0" bIns="0" rIns="0">
            <a:spAutoFit/>
          </a:bodyPr>
          <a:lstStyle/>
          <a:p>
            <a:pPr algn="ctr">
              <a:lnSpc>
                <a:spcPts val="4900"/>
              </a:lnSpc>
              <a:spcBef>
                <a:spcPct val="0"/>
              </a:spcBef>
            </a:pPr>
            <a:r>
              <a:rPr lang="en-US" b="true" sz="3500">
                <a:solidFill>
                  <a:srgbClr val="FFFFFF"/>
                </a:solidFill>
                <a:latin typeface="Canva Sans Bold"/>
                <a:ea typeface="Canva Sans Bold"/>
                <a:cs typeface="Canva Sans Bold"/>
                <a:sym typeface="Canva Sans Bold"/>
              </a:rPr>
              <a:t>time comparison:</a:t>
            </a:r>
          </a:p>
        </p:txBody>
      </p:sp>
      <p:sp>
        <p:nvSpPr>
          <p:cNvPr name="TextBox 12" id="12"/>
          <p:cNvSpPr txBox="true"/>
          <p:nvPr/>
        </p:nvSpPr>
        <p:spPr>
          <a:xfrm rot="0">
            <a:off x="10700630" y="946996"/>
            <a:ext cx="6558670" cy="3042482"/>
          </a:xfrm>
          <a:prstGeom prst="rect">
            <a:avLst/>
          </a:prstGeom>
        </p:spPr>
        <p:txBody>
          <a:bodyPr anchor="t" rtlCol="false" tIns="0" lIns="0" bIns="0" rIns="0">
            <a:spAutoFit/>
          </a:bodyPr>
          <a:lstStyle/>
          <a:p>
            <a:pPr algn="l">
              <a:lnSpc>
                <a:spcPts val="3454"/>
              </a:lnSpc>
              <a:spcBef>
                <a:spcPct val="0"/>
              </a:spcBef>
            </a:pPr>
            <a:r>
              <a:rPr lang="en-US" sz="2467">
                <a:solidFill>
                  <a:srgbClr val="FFFFFF"/>
                </a:solidFill>
                <a:latin typeface="Canva Sans"/>
                <a:ea typeface="Canva Sans"/>
                <a:cs typeface="Canva Sans"/>
                <a:sym typeface="Canva Sans"/>
              </a:rPr>
              <a:t>We compared the retargeting times of our algorithm and the seam carving library. Our algorithm takes around 1.29 seconds for an average width of 650 pixels after removing 25% of the image, while the built-in library takes 3.04 seconds, indicating our algorithm is faster.</a:t>
            </a:r>
          </a:p>
        </p:txBody>
      </p:sp>
      <p:sp>
        <p:nvSpPr>
          <p:cNvPr name="TextBox 13" id="13"/>
          <p:cNvSpPr txBox="true"/>
          <p:nvPr/>
        </p:nvSpPr>
        <p:spPr>
          <a:xfrm rot="0">
            <a:off x="10620664" y="4949886"/>
            <a:ext cx="2497485" cy="596900"/>
          </a:xfrm>
          <a:prstGeom prst="rect">
            <a:avLst/>
          </a:prstGeom>
        </p:spPr>
        <p:txBody>
          <a:bodyPr anchor="t" rtlCol="false" tIns="0" lIns="0" bIns="0" rIns="0">
            <a:spAutoFit/>
          </a:bodyPr>
          <a:lstStyle/>
          <a:p>
            <a:pPr algn="l">
              <a:lnSpc>
                <a:spcPts val="4900"/>
              </a:lnSpc>
              <a:spcBef>
                <a:spcPct val="0"/>
              </a:spcBef>
            </a:pPr>
            <a:r>
              <a:rPr lang="en-US" b="true" sz="3500">
                <a:solidFill>
                  <a:srgbClr val="FFFFFF"/>
                </a:solidFill>
                <a:latin typeface="Canva Sans Bold"/>
                <a:ea typeface="Canva Sans Bold"/>
                <a:cs typeface="Canva Sans Bold"/>
                <a:sym typeface="Canva Sans Bold"/>
              </a:rPr>
              <a:t>conclusion:</a:t>
            </a:r>
          </a:p>
        </p:txBody>
      </p:sp>
      <p:sp>
        <p:nvSpPr>
          <p:cNvPr name="TextBox 14" id="14"/>
          <p:cNvSpPr txBox="true"/>
          <p:nvPr/>
        </p:nvSpPr>
        <p:spPr>
          <a:xfrm rot="0">
            <a:off x="10700630" y="5622986"/>
            <a:ext cx="5952886" cy="2604262"/>
          </a:xfrm>
          <a:prstGeom prst="rect">
            <a:avLst/>
          </a:prstGeom>
        </p:spPr>
        <p:txBody>
          <a:bodyPr anchor="t" rtlCol="false" tIns="0" lIns="0" bIns="0" rIns="0">
            <a:spAutoFit/>
          </a:bodyPr>
          <a:lstStyle/>
          <a:p>
            <a:pPr algn="l" marL="533274" indent="-266637" lvl="1">
              <a:lnSpc>
                <a:spcPts val="3458"/>
              </a:lnSpc>
              <a:buFont typeface="Arial"/>
              <a:buChar char="•"/>
            </a:pPr>
            <a:r>
              <a:rPr lang="en-US" sz="2470">
                <a:solidFill>
                  <a:srgbClr val="FFFFFF"/>
                </a:solidFill>
                <a:latin typeface="Canva Sans"/>
                <a:ea typeface="Canva Sans"/>
                <a:cs typeface="Canva Sans"/>
                <a:sym typeface="Canva Sans"/>
              </a:rPr>
              <a:t>Based on the examples shown above, the quality metrices scores , the composite score and time we found that our algorithm generally outperforms the seam curving library </a:t>
            </a:r>
          </a:p>
        </p:txBody>
      </p:sp>
      <p:sp>
        <p:nvSpPr>
          <p:cNvPr name="TextBox 15" id="15"/>
          <p:cNvSpPr txBox="true"/>
          <p:nvPr/>
        </p:nvSpPr>
        <p:spPr>
          <a:xfrm rot="0">
            <a:off x="10700630" y="8417437"/>
            <a:ext cx="6455970" cy="1728032"/>
          </a:xfrm>
          <a:prstGeom prst="rect">
            <a:avLst/>
          </a:prstGeom>
        </p:spPr>
        <p:txBody>
          <a:bodyPr anchor="t" rtlCol="false" tIns="0" lIns="0" bIns="0" rIns="0">
            <a:spAutoFit/>
          </a:bodyPr>
          <a:lstStyle/>
          <a:p>
            <a:pPr algn="l" marL="532678" indent="-266339" lvl="1">
              <a:lnSpc>
                <a:spcPts val="3454"/>
              </a:lnSpc>
              <a:buFont typeface="Arial"/>
              <a:buChar char="•"/>
            </a:pPr>
            <a:r>
              <a:rPr lang="en-US" sz="2467">
                <a:solidFill>
                  <a:srgbClr val="FFFFFF"/>
                </a:solidFill>
                <a:latin typeface="Canva Sans"/>
                <a:ea typeface="Canva Sans"/>
                <a:cs typeface="Canva Sans"/>
                <a:sym typeface="Canva Sans"/>
              </a:rPr>
              <a:t>We concluded that a score of 40 and higher indicates good quality, while scores below 40 show noticeable distortion.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5329" y="6779566"/>
          <a:ext cx="9187521" cy="3361303"/>
        </p:xfrm>
        <a:graphic>
          <a:graphicData uri="http://schemas.openxmlformats.org/drawingml/2006/table">
            <a:tbl>
              <a:tblPr/>
              <a:tblGrid>
                <a:gridCol w="1438505"/>
                <a:gridCol w="1464447"/>
                <a:gridCol w="1065240"/>
                <a:gridCol w="1743211"/>
                <a:gridCol w="1107512"/>
                <a:gridCol w="1108340"/>
                <a:gridCol w="1260267"/>
              </a:tblGrid>
              <a:tr h="1603283">
                <a:tc>
                  <a:txBody>
                    <a:bodyPr anchor="t" rtlCol="false"/>
                    <a:lstStyle/>
                    <a:p>
                      <a:pPr algn="ctr">
                        <a:lnSpc>
                          <a:spcPts val="3079"/>
                        </a:lnSpc>
                        <a:defRPr/>
                      </a:pPr>
                      <a:r>
                        <a:rPr lang="en-US" sz="2199">
                          <a:solidFill>
                            <a:srgbClr val="FFFFFF"/>
                          </a:solidFill>
                          <a:latin typeface="Changa"/>
                          <a:ea typeface="Changa"/>
                          <a:cs typeface="Changa"/>
                          <a:sym typeface="Changa"/>
                        </a:rPr>
                        <a:t>ALGORITHM</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CONTENT LOSS</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SSIM</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SIFT SIMILARITY</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EH</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PSNR</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SCORE</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758020">
                <a:tc>
                  <a:txBody>
                    <a:bodyPr anchor="t" rtlCol="false"/>
                    <a:lstStyle/>
                    <a:p>
                      <a:pPr algn="ctr">
                        <a:lnSpc>
                          <a:spcPts val="3079"/>
                        </a:lnSpc>
                        <a:defRPr/>
                      </a:pPr>
                      <a:r>
                        <a:rPr lang="en-US" sz="2199">
                          <a:solidFill>
                            <a:srgbClr val="FFFFFF"/>
                          </a:solidFill>
                          <a:latin typeface="Changa"/>
                          <a:ea typeface="Changa"/>
                          <a:cs typeface="Changa"/>
                          <a:sym typeface="Changa"/>
                        </a:rPr>
                        <a:t>OUR ALGORITHM</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0.027</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0.65</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70%</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b="true" sz="2199">
                          <a:solidFill>
                            <a:srgbClr val="FFFFFF"/>
                          </a:solidFill>
                          <a:latin typeface="Changa Bold"/>
                          <a:ea typeface="Changa Bold"/>
                          <a:cs typeface="Changa Bold"/>
                          <a:sym typeface="Changa Bold"/>
                        </a:rPr>
                        <a:t>0.03</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13.5</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Changa"/>
                          <a:ea typeface="Changa"/>
                          <a:cs typeface="Changa"/>
                          <a:sym typeface="Changa"/>
                        </a:rPr>
                        <a:t>45</a:t>
                      </a:r>
                      <a:endParaRPr lang="en-US" sz="1100"/>
                    </a:p>
                  </a:txBody>
                  <a:tcPr marL="180975" marR="180975" marT="180975" marB="180975"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AutoShape 3" id="3"/>
          <p:cNvSpPr/>
          <p:nvPr/>
        </p:nvSpPr>
        <p:spPr>
          <a:xfrm flipV="true">
            <a:off x="9412850" y="-382647"/>
            <a:ext cx="49160" cy="11052295"/>
          </a:xfrm>
          <a:prstGeom prst="line">
            <a:avLst/>
          </a:prstGeom>
          <a:ln cap="flat" w="9525">
            <a:solidFill>
              <a:srgbClr val="FFFFFF"/>
            </a:solidFill>
            <a:prstDash val="solid"/>
            <a:headEnd type="none" len="sm" w="sm"/>
            <a:tailEnd type="none" len="sm" w="sm"/>
          </a:ln>
        </p:spPr>
      </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25016" r="2647" b="23863"/>
          <a:stretch>
            <a:fillRect/>
          </a:stretch>
        </p:blipFill>
        <p:spPr>
          <a:xfrm flipH="false" flipV="false" rot="0">
            <a:off x="14183694" y="1492148"/>
            <a:ext cx="3166173" cy="4005266"/>
          </a:xfrm>
          <a:prstGeom prst="rect">
            <a:avLst/>
          </a:prstGeom>
        </p:spPr>
      </p:pic>
      <p:pic>
        <p:nvPicPr>
          <p:cNvPr name="Picture 5" id="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24741" r="0" b="22438"/>
          <a:stretch>
            <a:fillRect/>
          </a:stretch>
        </p:blipFill>
        <p:spPr>
          <a:xfrm flipH="false" flipV="false" rot="0">
            <a:off x="9614490" y="1492148"/>
            <a:ext cx="4265394" cy="4005266"/>
          </a:xfrm>
          <a:prstGeom prst="rect">
            <a:avLst/>
          </a:prstGeom>
        </p:spPr>
      </p:pic>
      <p:sp>
        <p:nvSpPr>
          <p:cNvPr name="TextBox 6" id="6"/>
          <p:cNvSpPr txBox="true"/>
          <p:nvPr/>
        </p:nvSpPr>
        <p:spPr>
          <a:xfrm rot="0">
            <a:off x="13006336" y="516890"/>
            <a:ext cx="1709440" cy="511810"/>
          </a:xfrm>
          <a:prstGeom prst="rect">
            <a:avLst/>
          </a:prstGeom>
        </p:spPr>
        <p:txBody>
          <a:bodyPr anchor="t" rtlCol="false" tIns="0" lIns="0" bIns="0" rIns="0">
            <a:spAutoFit/>
          </a:bodyPr>
          <a:lstStyle/>
          <a:p>
            <a:pPr algn="ctr">
              <a:lnSpc>
                <a:spcPts val="4339"/>
              </a:lnSpc>
              <a:spcBef>
                <a:spcPct val="0"/>
              </a:spcBef>
            </a:pPr>
            <a:r>
              <a:rPr lang="en-US" b="true" sz="3099">
                <a:solidFill>
                  <a:srgbClr val="FFFAEB"/>
                </a:solidFill>
                <a:latin typeface="Canva Sans Bold"/>
                <a:ea typeface="Canva Sans Bold"/>
                <a:cs typeface="Canva Sans Bold"/>
                <a:sym typeface="Canva Sans Bold"/>
              </a:rPr>
              <a:t>figure (1)</a:t>
            </a:r>
          </a:p>
        </p:txBody>
      </p:sp>
      <p:sp>
        <p:nvSpPr>
          <p:cNvPr name="TextBox 7" id="7"/>
          <p:cNvSpPr txBox="true"/>
          <p:nvPr/>
        </p:nvSpPr>
        <p:spPr>
          <a:xfrm rot="0">
            <a:off x="699268" y="1441255"/>
            <a:ext cx="7472362" cy="646430"/>
          </a:xfrm>
          <a:prstGeom prst="rect">
            <a:avLst/>
          </a:prstGeom>
        </p:spPr>
        <p:txBody>
          <a:bodyPr anchor="t" rtlCol="false" tIns="0" lIns="0" bIns="0" rIns="0">
            <a:spAutoFit/>
          </a:bodyPr>
          <a:lstStyle/>
          <a:p>
            <a:pPr algn="l">
              <a:lnSpc>
                <a:spcPts val="5320"/>
              </a:lnSpc>
              <a:spcBef>
                <a:spcPct val="0"/>
              </a:spcBef>
            </a:pPr>
            <a:r>
              <a:rPr lang="en-US" b="true" sz="3800">
                <a:solidFill>
                  <a:srgbClr val="FFFFFF"/>
                </a:solidFill>
                <a:latin typeface="Canva Sans Bold"/>
                <a:ea typeface="Canva Sans Bold"/>
                <a:cs typeface="Canva Sans Bold"/>
                <a:sym typeface="Canva Sans Bold"/>
              </a:rPr>
              <a:t>video retargeting evaluation:</a:t>
            </a:r>
          </a:p>
        </p:txBody>
      </p:sp>
      <p:sp>
        <p:nvSpPr>
          <p:cNvPr name="TextBox 8" id="8"/>
          <p:cNvSpPr txBox="true"/>
          <p:nvPr/>
        </p:nvSpPr>
        <p:spPr>
          <a:xfrm rot="0">
            <a:off x="699268" y="2485025"/>
            <a:ext cx="6813498" cy="1289812"/>
          </a:xfrm>
          <a:prstGeom prst="rect">
            <a:avLst/>
          </a:prstGeom>
        </p:spPr>
        <p:txBody>
          <a:bodyPr anchor="t" rtlCol="false" tIns="0" lIns="0" bIns="0" rIns="0">
            <a:spAutoFit/>
          </a:bodyPr>
          <a:lstStyle/>
          <a:p>
            <a:pPr algn="l">
              <a:lnSpc>
                <a:spcPts val="3458"/>
              </a:lnSpc>
              <a:spcBef>
                <a:spcPct val="0"/>
              </a:spcBef>
            </a:pPr>
            <a:r>
              <a:rPr lang="en-US" sz="2470">
                <a:solidFill>
                  <a:srgbClr val="FFFFFF"/>
                </a:solidFill>
                <a:latin typeface="Canva Sans"/>
                <a:ea typeface="Canva Sans"/>
                <a:cs typeface="Canva Sans"/>
                <a:sym typeface="Canva Sans"/>
              </a:rPr>
              <a:t>we used the previous merics we used in image retargeting to evaluate the algorithm we used in video retargeting </a:t>
            </a:r>
          </a:p>
        </p:txBody>
      </p:sp>
      <p:sp>
        <p:nvSpPr>
          <p:cNvPr name="TextBox 9" id="9"/>
          <p:cNvSpPr txBox="true"/>
          <p:nvPr/>
        </p:nvSpPr>
        <p:spPr>
          <a:xfrm rot="0">
            <a:off x="11076257" y="5643471"/>
            <a:ext cx="1232148"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FDFBFB"/>
                </a:solidFill>
                <a:latin typeface="Canva Sans Bold"/>
                <a:ea typeface="Canva Sans Bold"/>
                <a:cs typeface="Canva Sans Bold"/>
                <a:sym typeface="Canva Sans Bold"/>
              </a:rPr>
              <a:t>original </a:t>
            </a:r>
          </a:p>
        </p:txBody>
      </p:sp>
      <p:sp>
        <p:nvSpPr>
          <p:cNvPr name="TextBox 10" id="10"/>
          <p:cNvSpPr txBox="true"/>
          <p:nvPr/>
        </p:nvSpPr>
        <p:spPr>
          <a:xfrm rot="0">
            <a:off x="14715776" y="5643471"/>
            <a:ext cx="2087761" cy="413582"/>
          </a:xfrm>
          <a:prstGeom prst="rect">
            <a:avLst/>
          </a:prstGeom>
        </p:spPr>
        <p:txBody>
          <a:bodyPr anchor="t" rtlCol="false" tIns="0" lIns="0" bIns="0" rIns="0">
            <a:spAutoFit/>
          </a:bodyPr>
          <a:lstStyle/>
          <a:p>
            <a:pPr algn="ctr">
              <a:lnSpc>
                <a:spcPts val="3454"/>
              </a:lnSpc>
              <a:spcBef>
                <a:spcPct val="0"/>
              </a:spcBef>
            </a:pPr>
            <a:r>
              <a:rPr lang="en-US" b="true" sz="2467">
                <a:solidFill>
                  <a:srgbClr val="FFFAEB"/>
                </a:solidFill>
                <a:latin typeface="Canva Sans Bold"/>
                <a:ea typeface="Canva Sans Bold"/>
                <a:cs typeface="Canva Sans Bold"/>
                <a:sym typeface="Canva Sans Bold"/>
              </a:rPr>
              <a:t>our algorithm</a:t>
            </a:r>
          </a:p>
        </p:txBody>
      </p:sp>
      <p:sp>
        <p:nvSpPr>
          <p:cNvPr name="TextBox 11" id="11"/>
          <p:cNvSpPr txBox="true"/>
          <p:nvPr/>
        </p:nvSpPr>
        <p:spPr>
          <a:xfrm rot="0">
            <a:off x="699268" y="5580070"/>
            <a:ext cx="7472362" cy="521335"/>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Changa"/>
                <a:ea typeface="Changa"/>
                <a:cs typeface="Changa"/>
                <a:sym typeface="Changa"/>
              </a:rPr>
              <a:t> EXAMPLE OF QUALITY METRICS OF FIGURE (1)</a:t>
            </a:r>
          </a:p>
        </p:txBody>
      </p:sp>
      <p:sp>
        <p:nvSpPr>
          <p:cNvPr name="TextBox 12" id="12"/>
          <p:cNvSpPr txBox="true"/>
          <p:nvPr/>
        </p:nvSpPr>
        <p:spPr>
          <a:xfrm rot="0">
            <a:off x="9964115" y="6447778"/>
            <a:ext cx="2497485" cy="596900"/>
          </a:xfrm>
          <a:prstGeom prst="rect">
            <a:avLst/>
          </a:prstGeom>
        </p:spPr>
        <p:txBody>
          <a:bodyPr anchor="t" rtlCol="false" tIns="0" lIns="0" bIns="0" rIns="0">
            <a:spAutoFit/>
          </a:bodyPr>
          <a:lstStyle/>
          <a:p>
            <a:pPr algn="l">
              <a:lnSpc>
                <a:spcPts val="4900"/>
              </a:lnSpc>
              <a:spcBef>
                <a:spcPct val="0"/>
              </a:spcBef>
            </a:pPr>
            <a:r>
              <a:rPr lang="en-US" b="true" sz="3500">
                <a:solidFill>
                  <a:srgbClr val="FFFFFF"/>
                </a:solidFill>
                <a:latin typeface="Canva Sans Bold"/>
                <a:ea typeface="Canva Sans Bold"/>
                <a:cs typeface="Canva Sans Bold"/>
                <a:sym typeface="Canva Sans Bold"/>
              </a:rPr>
              <a:t>conclusion:</a:t>
            </a:r>
          </a:p>
        </p:txBody>
      </p:sp>
      <p:sp>
        <p:nvSpPr>
          <p:cNvPr name="TextBox 13" id="13"/>
          <p:cNvSpPr txBox="true"/>
          <p:nvPr/>
        </p:nvSpPr>
        <p:spPr>
          <a:xfrm rot="0">
            <a:off x="9964115" y="7187553"/>
            <a:ext cx="7831539" cy="2604332"/>
          </a:xfrm>
          <a:prstGeom prst="rect">
            <a:avLst/>
          </a:prstGeom>
        </p:spPr>
        <p:txBody>
          <a:bodyPr anchor="t" rtlCol="false" tIns="0" lIns="0" bIns="0" rIns="0">
            <a:spAutoFit/>
          </a:bodyPr>
          <a:lstStyle/>
          <a:p>
            <a:pPr algn="l">
              <a:lnSpc>
                <a:spcPts val="3454"/>
              </a:lnSpc>
              <a:spcBef>
                <a:spcPct val="0"/>
              </a:spcBef>
            </a:pPr>
            <a:r>
              <a:rPr lang="en-US" sz="2467">
                <a:solidFill>
                  <a:srgbClr val="FFFFFF"/>
                </a:solidFill>
                <a:latin typeface="Canva Sans"/>
                <a:ea typeface="Canva Sans"/>
                <a:cs typeface="Canva Sans"/>
                <a:sym typeface="Canva Sans"/>
              </a:rPr>
              <a:t>We calculated quality metrics for each video frame, including SSIM, content loss, edge histograms, SIFT feature similarity, and PSNR. The averaged results showed scores of 45 and higher, indicating good quality and similarity between the original and retargeted videos.</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video>
              <p:cMediaNode vol="0">
                <p:cTn fill="hold" display="false">
                  <p:stCondLst>
                    <p:cond delay="indefinite"/>
                  </p:stCondLst>
                </p:cTn>
                <p:tgtEl>
                  <p:spTgt spid="5"/>
                </p:tgtEl>
              </p:cMediaNode>
            </p:video>
          </p:childTnLst>
        </p:cTn>
      </p:par>
    </p:tnLst>
  </p:timing>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12971468" y="-5076213"/>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86589">
            <a:off x="-6052891" y="-4279605"/>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alphaModFix amt="7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grpSp>
        <p:nvGrpSpPr>
          <p:cNvPr name="Group 8" id="8"/>
          <p:cNvGrpSpPr/>
          <p:nvPr/>
        </p:nvGrpSpPr>
        <p:grpSpPr>
          <a:xfrm rot="0">
            <a:off x="0" y="257175"/>
            <a:ext cx="11252212" cy="1543050"/>
            <a:chOff x="0" y="0"/>
            <a:chExt cx="2963545" cy="406400"/>
          </a:xfrm>
        </p:grpSpPr>
        <p:sp>
          <p:nvSpPr>
            <p:cNvPr name="Freeform 9" id="9"/>
            <p:cNvSpPr/>
            <p:nvPr/>
          </p:nvSpPr>
          <p:spPr>
            <a:xfrm flipH="false" flipV="false" rot="0">
              <a:off x="0" y="0"/>
              <a:ext cx="2963545" cy="406400"/>
            </a:xfrm>
            <a:custGeom>
              <a:avLst/>
              <a:gdLst/>
              <a:ahLst/>
              <a:cxnLst/>
              <a:rect r="r" b="b" t="t" l="l"/>
              <a:pathLst>
                <a:path h="406400" w="2963545">
                  <a:moveTo>
                    <a:pt x="2760345" y="0"/>
                  </a:moveTo>
                  <a:lnTo>
                    <a:pt x="0" y="0"/>
                  </a:lnTo>
                  <a:lnTo>
                    <a:pt x="0" y="406400"/>
                  </a:lnTo>
                  <a:lnTo>
                    <a:pt x="2760345" y="406400"/>
                  </a:lnTo>
                  <a:lnTo>
                    <a:pt x="2963545" y="203200"/>
                  </a:lnTo>
                  <a:lnTo>
                    <a:pt x="2760345" y="0"/>
                  </a:lnTo>
                  <a:close/>
                </a:path>
              </a:pathLst>
            </a:custGeom>
            <a:solidFill>
              <a:srgbClr val="FFFFFF"/>
            </a:solidFill>
          </p:spPr>
        </p:sp>
        <p:sp>
          <p:nvSpPr>
            <p:cNvPr name="TextBox 10" id="10"/>
            <p:cNvSpPr txBox="true"/>
            <p:nvPr/>
          </p:nvSpPr>
          <p:spPr>
            <a:xfrm>
              <a:off x="0" y="-38100"/>
              <a:ext cx="2849245" cy="444500"/>
            </a:xfrm>
            <a:prstGeom prst="rect">
              <a:avLst/>
            </a:prstGeom>
          </p:spPr>
          <p:txBody>
            <a:bodyPr anchor="ctr" rtlCol="false" tIns="50800" lIns="50800" bIns="50800" rIns="50800"/>
            <a:lstStyle/>
            <a:p>
              <a:pPr algn="ctr">
                <a:lnSpc>
                  <a:spcPts val="3454"/>
                </a:lnSpc>
              </a:pPr>
            </a:p>
          </p:txBody>
        </p:sp>
      </p:grpSp>
      <p:sp>
        <p:nvSpPr>
          <p:cNvPr name="TextBox 11" id="11"/>
          <p:cNvSpPr txBox="true"/>
          <p:nvPr/>
        </p:nvSpPr>
        <p:spPr>
          <a:xfrm rot="0">
            <a:off x="0" y="545148"/>
            <a:ext cx="11000566"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Canva Sans Bold"/>
                <a:ea typeface="Canva Sans Bold"/>
                <a:cs typeface="Canva Sans Bold"/>
                <a:sym typeface="Canva Sans Bold"/>
              </a:rPr>
              <a:t>Qualitative Quality Measures</a:t>
            </a:r>
          </a:p>
        </p:txBody>
      </p:sp>
      <p:sp>
        <p:nvSpPr>
          <p:cNvPr name="TextBox 12" id="12"/>
          <p:cNvSpPr txBox="true"/>
          <p:nvPr/>
        </p:nvSpPr>
        <p:spPr>
          <a:xfrm rot="0">
            <a:off x="1564055" y="2659231"/>
            <a:ext cx="8832988" cy="685800"/>
          </a:xfrm>
          <a:prstGeom prst="rect">
            <a:avLst/>
          </a:prstGeom>
        </p:spPr>
        <p:txBody>
          <a:bodyPr anchor="t" rtlCol="false" tIns="0" lIns="0" bIns="0" rIns="0">
            <a:spAutoFit/>
          </a:bodyPr>
          <a:lstStyle/>
          <a:p>
            <a:pPr algn="l" marL="0" indent="0" lvl="0">
              <a:lnSpc>
                <a:spcPts val="5400"/>
              </a:lnSpc>
            </a:pPr>
            <a:r>
              <a:rPr lang="en-US" b="true" sz="4500">
                <a:solidFill>
                  <a:srgbClr val="223C5D"/>
                </a:solidFill>
                <a:latin typeface="Canva Sans Bold"/>
                <a:ea typeface="Canva Sans Bold"/>
                <a:cs typeface="Canva Sans Bold"/>
                <a:sym typeface="Canva Sans Bold"/>
              </a:rPr>
              <a:t>Survey Methodology:</a:t>
            </a:r>
          </a:p>
        </p:txBody>
      </p:sp>
      <p:sp>
        <p:nvSpPr>
          <p:cNvPr name="TextBox 13" id="13"/>
          <p:cNvSpPr txBox="true"/>
          <p:nvPr/>
        </p:nvSpPr>
        <p:spPr>
          <a:xfrm rot="0">
            <a:off x="1804188" y="3889866"/>
            <a:ext cx="8352722" cy="4543425"/>
          </a:xfrm>
          <a:prstGeom prst="rect">
            <a:avLst/>
          </a:prstGeom>
        </p:spPr>
        <p:txBody>
          <a:bodyPr anchor="t" rtlCol="false" tIns="0" lIns="0" bIns="0" rIns="0">
            <a:spAutoFit/>
          </a:bodyPr>
          <a:lstStyle/>
          <a:p>
            <a:pPr algn="just" marL="0" indent="0" lvl="0">
              <a:lnSpc>
                <a:spcPts val="4500"/>
              </a:lnSpc>
            </a:pPr>
            <a:r>
              <a:rPr lang="en-US" sz="3000">
                <a:solidFill>
                  <a:srgbClr val="223C5D"/>
                </a:solidFill>
                <a:latin typeface="Canva Sans"/>
                <a:ea typeface="Canva Sans"/>
                <a:cs typeface="Canva Sans"/>
                <a:sym typeface="Canva Sans"/>
              </a:rPr>
              <a:t>We conducted an online qualitative survey to assess the quality of image retargeting for the visually impaired, asking participants to rate 10 pairs of original and retargeted images on a scale of 1 to 5 based on perceived quality and absence of distortions. The primary focus was on identifying distortions in the retargeted images.</a:t>
            </a:r>
          </a:p>
        </p:txBody>
      </p:sp>
      <p:grpSp>
        <p:nvGrpSpPr>
          <p:cNvPr name="Group 14" id="14"/>
          <p:cNvGrpSpPr/>
          <p:nvPr/>
        </p:nvGrpSpPr>
        <p:grpSpPr>
          <a:xfrm rot="0">
            <a:off x="11252212" y="2558144"/>
            <a:ext cx="5445234" cy="5860598"/>
            <a:chOff x="0" y="0"/>
            <a:chExt cx="7260312" cy="7814130"/>
          </a:xfrm>
        </p:grpSpPr>
        <p:pic>
          <p:nvPicPr>
            <p:cNvPr name="Picture 15" id="15"/>
            <p:cNvPicPr>
              <a:picLocks noChangeAspect="true"/>
            </p:cNvPicPr>
            <p:nvPr/>
          </p:nvPicPr>
          <p:blipFill>
            <a:blip r:embed="rId8"/>
            <a:srcRect l="8107" t="0" r="8107" b="9823"/>
            <a:stretch>
              <a:fillRect/>
            </a:stretch>
          </p:blipFill>
          <p:spPr>
            <a:xfrm flipH="false" flipV="false">
              <a:off x="0" y="0"/>
              <a:ext cx="7260312" cy="7814130"/>
            </a:xfrm>
            <a:prstGeom prst="rect">
              <a:avLst/>
            </a:prstGeom>
          </p:spPr>
        </p:pic>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6052891" y="-4279605"/>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alphaModFix amt="7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grpSp>
        <p:nvGrpSpPr>
          <p:cNvPr name="Group 7" id="7"/>
          <p:cNvGrpSpPr/>
          <p:nvPr/>
        </p:nvGrpSpPr>
        <p:grpSpPr>
          <a:xfrm rot="0">
            <a:off x="0" y="257175"/>
            <a:ext cx="11252212" cy="1543050"/>
            <a:chOff x="0" y="0"/>
            <a:chExt cx="2963545" cy="406400"/>
          </a:xfrm>
        </p:grpSpPr>
        <p:sp>
          <p:nvSpPr>
            <p:cNvPr name="Freeform 8" id="8"/>
            <p:cNvSpPr/>
            <p:nvPr/>
          </p:nvSpPr>
          <p:spPr>
            <a:xfrm flipH="false" flipV="false" rot="0">
              <a:off x="0" y="0"/>
              <a:ext cx="2963545" cy="406400"/>
            </a:xfrm>
            <a:custGeom>
              <a:avLst/>
              <a:gdLst/>
              <a:ahLst/>
              <a:cxnLst/>
              <a:rect r="r" b="b" t="t" l="l"/>
              <a:pathLst>
                <a:path h="406400" w="2963545">
                  <a:moveTo>
                    <a:pt x="2760345" y="0"/>
                  </a:moveTo>
                  <a:lnTo>
                    <a:pt x="0" y="0"/>
                  </a:lnTo>
                  <a:lnTo>
                    <a:pt x="0" y="406400"/>
                  </a:lnTo>
                  <a:lnTo>
                    <a:pt x="2760345" y="406400"/>
                  </a:lnTo>
                  <a:lnTo>
                    <a:pt x="2963545" y="203200"/>
                  </a:lnTo>
                  <a:lnTo>
                    <a:pt x="2760345" y="0"/>
                  </a:lnTo>
                  <a:close/>
                </a:path>
              </a:pathLst>
            </a:custGeom>
            <a:solidFill>
              <a:srgbClr val="FFFFFF"/>
            </a:solidFill>
          </p:spPr>
        </p:sp>
        <p:sp>
          <p:nvSpPr>
            <p:cNvPr name="TextBox 9" id="9"/>
            <p:cNvSpPr txBox="true"/>
            <p:nvPr/>
          </p:nvSpPr>
          <p:spPr>
            <a:xfrm>
              <a:off x="0" y="-38100"/>
              <a:ext cx="2849245" cy="444500"/>
            </a:xfrm>
            <a:prstGeom prst="rect">
              <a:avLst/>
            </a:prstGeom>
          </p:spPr>
          <p:txBody>
            <a:bodyPr anchor="ctr" rtlCol="false" tIns="50800" lIns="50800" bIns="50800" rIns="50800"/>
            <a:lstStyle/>
            <a:p>
              <a:pPr algn="ctr">
                <a:lnSpc>
                  <a:spcPts val="3454"/>
                </a:lnSpc>
              </a:pPr>
            </a:p>
          </p:txBody>
        </p:sp>
      </p:grpSp>
      <p:grpSp>
        <p:nvGrpSpPr>
          <p:cNvPr name="Group 10" id="10"/>
          <p:cNvGrpSpPr/>
          <p:nvPr/>
        </p:nvGrpSpPr>
        <p:grpSpPr>
          <a:xfrm rot="0">
            <a:off x="11252212" y="2558144"/>
            <a:ext cx="5445234" cy="5860598"/>
            <a:chOff x="0" y="0"/>
            <a:chExt cx="7260312" cy="7814130"/>
          </a:xfrm>
        </p:grpSpPr>
        <p:pic>
          <p:nvPicPr>
            <p:cNvPr name="Picture 11" id="11"/>
            <p:cNvPicPr>
              <a:picLocks noChangeAspect="true"/>
            </p:cNvPicPr>
            <p:nvPr/>
          </p:nvPicPr>
          <p:blipFill>
            <a:blip r:embed="rId6"/>
            <a:srcRect l="3543" t="0" r="3543" b="0"/>
            <a:stretch>
              <a:fillRect/>
            </a:stretch>
          </p:blipFill>
          <p:spPr>
            <a:xfrm flipH="false" flipV="false">
              <a:off x="0" y="0"/>
              <a:ext cx="7260312" cy="7814130"/>
            </a:xfrm>
            <a:prstGeom prst="rect">
              <a:avLst/>
            </a:prstGeom>
          </p:spPr>
        </p:pic>
      </p:grpSp>
      <p:sp>
        <p:nvSpPr>
          <p:cNvPr name="TextBox 12" id="12"/>
          <p:cNvSpPr txBox="true"/>
          <p:nvPr/>
        </p:nvSpPr>
        <p:spPr>
          <a:xfrm rot="0">
            <a:off x="0" y="545148"/>
            <a:ext cx="11000566"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Canva Sans Bold"/>
                <a:ea typeface="Canva Sans Bold"/>
                <a:cs typeface="Canva Sans Bold"/>
                <a:sym typeface="Canva Sans Bold"/>
              </a:rPr>
              <a:t>Mean Opinion Score (MOS)</a:t>
            </a:r>
          </a:p>
        </p:txBody>
      </p:sp>
      <p:sp>
        <p:nvSpPr>
          <p:cNvPr name="TextBox 13" id="13"/>
          <p:cNvSpPr txBox="true"/>
          <p:nvPr/>
        </p:nvSpPr>
        <p:spPr>
          <a:xfrm rot="0">
            <a:off x="1810370" y="2896117"/>
            <a:ext cx="8607768" cy="3400425"/>
          </a:xfrm>
          <a:prstGeom prst="rect">
            <a:avLst/>
          </a:prstGeom>
        </p:spPr>
        <p:txBody>
          <a:bodyPr anchor="t" rtlCol="false" tIns="0" lIns="0" bIns="0" rIns="0">
            <a:spAutoFit/>
          </a:bodyPr>
          <a:lstStyle/>
          <a:p>
            <a:pPr algn="just" marL="0" indent="0" lvl="0">
              <a:lnSpc>
                <a:spcPts val="4500"/>
              </a:lnSpc>
            </a:pPr>
            <a:r>
              <a:rPr lang="en-US" sz="3000">
                <a:solidFill>
                  <a:srgbClr val="223C5D"/>
                </a:solidFill>
                <a:latin typeface="Canva Sans"/>
                <a:ea typeface="Canva Sans"/>
                <a:cs typeface="Canva Sans"/>
                <a:sym typeface="Canva Sans"/>
              </a:rPr>
              <a:t>The Mean Opinion Score (MOS) quantifies subjective quality assessments by averaging all participant ratings, providing a single score that reflects the overall perceived quality of retargeted images, and is widely used in evaluating multimedia quality.</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6052891" y="-4279605"/>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alphaModFix amt="7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57175"/>
            <a:ext cx="11252212" cy="1543050"/>
            <a:chOff x="0" y="0"/>
            <a:chExt cx="2963545" cy="406400"/>
          </a:xfrm>
        </p:grpSpPr>
        <p:sp>
          <p:nvSpPr>
            <p:cNvPr name="Freeform 4" id="4"/>
            <p:cNvSpPr/>
            <p:nvPr/>
          </p:nvSpPr>
          <p:spPr>
            <a:xfrm flipH="false" flipV="false" rot="0">
              <a:off x="0" y="0"/>
              <a:ext cx="2963545" cy="406400"/>
            </a:xfrm>
            <a:custGeom>
              <a:avLst/>
              <a:gdLst/>
              <a:ahLst/>
              <a:cxnLst/>
              <a:rect r="r" b="b" t="t" l="l"/>
              <a:pathLst>
                <a:path h="406400" w="2963545">
                  <a:moveTo>
                    <a:pt x="2760345" y="0"/>
                  </a:moveTo>
                  <a:lnTo>
                    <a:pt x="0" y="0"/>
                  </a:lnTo>
                  <a:lnTo>
                    <a:pt x="0" y="406400"/>
                  </a:lnTo>
                  <a:lnTo>
                    <a:pt x="2760345" y="406400"/>
                  </a:lnTo>
                  <a:lnTo>
                    <a:pt x="2963545" y="203200"/>
                  </a:lnTo>
                  <a:lnTo>
                    <a:pt x="2760345" y="0"/>
                  </a:lnTo>
                  <a:close/>
                </a:path>
              </a:pathLst>
            </a:custGeom>
            <a:solidFill>
              <a:srgbClr val="FFFFFF"/>
            </a:solidFill>
          </p:spPr>
        </p:sp>
        <p:sp>
          <p:nvSpPr>
            <p:cNvPr name="TextBox 5" id="5"/>
            <p:cNvSpPr txBox="true"/>
            <p:nvPr/>
          </p:nvSpPr>
          <p:spPr>
            <a:xfrm>
              <a:off x="0" y="-38100"/>
              <a:ext cx="2849245" cy="444500"/>
            </a:xfrm>
            <a:prstGeom prst="rect">
              <a:avLst/>
            </a:prstGeom>
          </p:spPr>
          <p:txBody>
            <a:bodyPr anchor="ctr" rtlCol="false" tIns="50800" lIns="50800" bIns="50800" rIns="50800"/>
            <a:lstStyle/>
            <a:p>
              <a:pPr algn="ctr">
                <a:lnSpc>
                  <a:spcPts val="3454"/>
                </a:lnSpc>
              </a:pPr>
            </a:p>
          </p:txBody>
        </p:sp>
      </p:grpSp>
      <p:sp>
        <p:nvSpPr>
          <p:cNvPr name="Freeform 6" id="6"/>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14998" y="1028700"/>
            <a:ext cx="16260182" cy="8486775"/>
            <a:chOff x="0" y="0"/>
            <a:chExt cx="4681822" cy="2443612"/>
          </a:xfrm>
        </p:grpSpPr>
        <p:sp>
          <p:nvSpPr>
            <p:cNvPr name="Freeform 8" id="8"/>
            <p:cNvSpPr/>
            <p:nvPr/>
          </p:nvSpPr>
          <p:spPr>
            <a:xfrm flipH="false" flipV="false" rot="0">
              <a:off x="0" y="0"/>
              <a:ext cx="4681822" cy="2443612"/>
            </a:xfrm>
            <a:custGeom>
              <a:avLst/>
              <a:gdLst/>
              <a:ahLst/>
              <a:cxnLst/>
              <a:rect r="r" b="b" t="t" l="l"/>
              <a:pathLst>
                <a:path h="2443612" w="4681822">
                  <a:moveTo>
                    <a:pt x="24283" y="0"/>
                  </a:moveTo>
                  <a:lnTo>
                    <a:pt x="4657539" y="0"/>
                  </a:lnTo>
                  <a:cubicBezTo>
                    <a:pt x="4670950" y="0"/>
                    <a:pt x="4681822" y="10872"/>
                    <a:pt x="4681822" y="24283"/>
                  </a:cubicBezTo>
                  <a:lnTo>
                    <a:pt x="4681822" y="2419329"/>
                  </a:lnTo>
                  <a:cubicBezTo>
                    <a:pt x="4681822" y="2425769"/>
                    <a:pt x="4679264" y="2431946"/>
                    <a:pt x="4674710" y="2436500"/>
                  </a:cubicBezTo>
                  <a:cubicBezTo>
                    <a:pt x="4670156" y="2441053"/>
                    <a:pt x="4663980" y="2443612"/>
                    <a:pt x="4657539" y="2443612"/>
                  </a:cubicBezTo>
                  <a:lnTo>
                    <a:pt x="24283" y="2443612"/>
                  </a:lnTo>
                  <a:cubicBezTo>
                    <a:pt x="17842" y="2443612"/>
                    <a:pt x="11666" y="2441053"/>
                    <a:pt x="7112" y="2436500"/>
                  </a:cubicBezTo>
                  <a:cubicBezTo>
                    <a:pt x="2558" y="2431946"/>
                    <a:pt x="0" y="2425769"/>
                    <a:pt x="0" y="2419329"/>
                  </a:cubicBezTo>
                  <a:lnTo>
                    <a:pt x="0" y="24283"/>
                  </a:lnTo>
                  <a:cubicBezTo>
                    <a:pt x="0" y="17842"/>
                    <a:pt x="2558" y="11666"/>
                    <a:pt x="7112" y="7112"/>
                  </a:cubicBezTo>
                  <a:cubicBezTo>
                    <a:pt x="11666" y="2558"/>
                    <a:pt x="17842" y="0"/>
                    <a:pt x="24283" y="0"/>
                  </a:cubicBezTo>
                  <a:close/>
                </a:path>
              </a:pathLst>
            </a:custGeom>
            <a:solidFill>
              <a:srgbClr val="FFFFFF">
                <a:alpha val="80000"/>
              </a:srgbClr>
            </a:solidFill>
          </p:spPr>
        </p:sp>
        <p:sp>
          <p:nvSpPr>
            <p:cNvPr name="TextBox 9" id="9"/>
            <p:cNvSpPr txBox="true"/>
            <p:nvPr/>
          </p:nvSpPr>
          <p:spPr>
            <a:xfrm>
              <a:off x="0" y="-38100"/>
              <a:ext cx="4681822" cy="2481712"/>
            </a:xfrm>
            <a:prstGeom prst="rect">
              <a:avLst/>
            </a:prstGeom>
          </p:spPr>
          <p:txBody>
            <a:bodyPr anchor="ctr" rtlCol="false" tIns="46467" lIns="46467" bIns="46467" rIns="46467"/>
            <a:lstStyle/>
            <a:p>
              <a:pPr algn="ctr">
                <a:lnSpc>
                  <a:spcPts val="3454"/>
                </a:lnSpc>
              </a:pPr>
            </a:p>
          </p:txBody>
        </p:sp>
      </p:grpSp>
      <p:sp>
        <p:nvSpPr>
          <p:cNvPr name="Freeform 10" id="10"/>
          <p:cNvSpPr/>
          <p:nvPr/>
        </p:nvSpPr>
        <p:spPr>
          <a:xfrm flipH="false" flipV="false" rot="0">
            <a:off x="1104530" y="1948671"/>
            <a:ext cx="6131218" cy="3017050"/>
          </a:xfrm>
          <a:custGeom>
            <a:avLst/>
            <a:gdLst/>
            <a:ahLst/>
            <a:cxnLst/>
            <a:rect r="r" b="b" t="t" l="l"/>
            <a:pathLst>
              <a:path h="3017050" w="6131218">
                <a:moveTo>
                  <a:pt x="0" y="0"/>
                </a:moveTo>
                <a:lnTo>
                  <a:pt x="6131219" y="0"/>
                </a:lnTo>
                <a:lnTo>
                  <a:pt x="6131219" y="3017050"/>
                </a:lnTo>
                <a:lnTo>
                  <a:pt x="0" y="3017050"/>
                </a:lnTo>
                <a:lnTo>
                  <a:pt x="0" y="0"/>
                </a:lnTo>
                <a:close/>
              </a:path>
            </a:pathLst>
          </a:custGeom>
          <a:blipFill>
            <a:blip r:embed="rId6"/>
            <a:stretch>
              <a:fillRect l="0" t="0" r="0" b="-12470"/>
            </a:stretch>
          </a:blipFill>
        </p:spPr>
      </p:sp>
      <p:sp>
        <p:nvSpPr>
          <p:cNvPr name="Freeform 11" id="11"/>
          <p:cNvSpPr/>
          <p:nvPr/>
        </p:nvSpPr>
        <p:spPr>
          <a:xfrm flipH="false" flipV="false" rot="0">
            <a:off x="7475479" y="1948671"/>
            <a:ext cx="4602638" cy="3079125"/>
          </a:xfrm>
          <a:custGeom>
            <a:avLst/>
            <a:gdLst/>
            <a:ahLst/>
            <a:cxnLst/>
            <a:rect r="r" b="b" t="t" l="l"/>
            <a:pathLst>
              <a:path h="3079125" w="4602638">
                <a:moveTo>
                  <a:pt x="0" y="0"/>
                </a:moveTo>
                <a:lnTo>
                  <a:pt x="4602638" y="0"/>
                </a:lnTo>
                <a:lnTo>
                  <a:pt x="4602638" y="3079125"/>
                </a:lnTo>
                <a:lnTo>
                  <a:pt x="0" y="3079125"/>
                </a:lnTo>
                <a:lnTo>
                  <a:pt x="0" y="0"/>
                </a:lnTo>
                <a:close/>
              </a:path>
            </a:pathLst>
          </a:custGeom>
          <a:blipFill>
            <a:blip r:embed="rId7"/>
            <a:stretch>
              <a:fillRect l="0" t="-5315" r="0" b="-2512"/>
            </a:stretch>
          </a:blipFill>
        </p:spPr>
      </p:sp>
      <p:sp>
        <p:nvSpPr>
          <p:cNvPr name="Freeform 12" id="12"/>
          <p:cNvSpPr/>
          <p:nvPr/>
        </p:nvSpPr>
        <p:spPr>
          <a:xfrm flipH="false" flipV="false" rot="0">
            <a:off x="12322071" y="2143271"/>
            <a:ext cx="4853109" cy="2689925"/>
          </a:xfrm>
          <a:custGeom>
            <a:avLst/>
            <a:gdLst/>
            <a:ahLst/>
            <a:cxnLst/>
            <a:rect r="r" b="b" t="t" l="l"/>
            <a:pathLst>
              <a:path h="2689925" w="4853109">
                <a:moveTo>
                  <a:pt x="0" y="0"/>
                </a:moveTo>
                <a:lnTo>
                  <a:pt x="4853109" y="0"/>
                </a:lnTo>
                <a:lnTo>
                  <a:pt x="4853109" y="2689925"/>
                </a:lnTo>
                <a:lnTo>
                  <a:pt x="0" y="2689925"/>
                </a:lnTo>
                <a:lnTo>
                  <a:pt x="0" y="0"/>
                </a:lnTo>
                <a:close/>
              </a:path>
            </a:pathLst>
          </a:custGeom>
          <a:blipFill>
            <a:blip r:embed="rId8"/>
            <a:stretch>
              <a:fillRect l="-154" t="-1564" r="-57" b="-108"/>
            </a:stretch>
          </a:blipFill>
        </p:spPr>
      </p:sp>
      <p:sp>
        <p:nvSpPr>
          <p:cNvPr name="TextBox 13" id="13"/>
          <p:cNvSpPr txBox="true"/>
          <p:nvPr/>
        </p:nvSpPr>
        <p:spPr>
          <a:xfrm rot="0">
            <a:off x="2294869" y="4980171"/>
            <a:ext cx="3517781" cy="430246"/>
          </a:xfrm>
          <a:prstGeom prst="rect">
            <a:avLst/>
          </a:prstGeom>
        </p:spPr>
        <p:txBody>
          <a:bodyPr anchor="t" rtlCol="false" tIns="0" lIns="0" bIns="0" rIns="0">
            <a:spAutoFit/>
          </a:bodyPr>
          <a:lstStyle/>
          <a:p>
            <a:pPr algn="ctr">
              <a:lnSpc>
                <a:spcPts val="3585"/>
              </a:lnSpc>
              <a:spcBef>
                <a:spcPct val="0"/>
              </a:spcBef>
            </a:pPr>
            <a:r>
              <a:rPr lang="en-US" b="true" sz="2561">
                <a:solidFill>
                  <a:srgbClr val="223C5D"/>
                </a:solidFill>
                <a:latin typeface="Canva Sans Bold"/>
                <a:ea typeface="Canva Sans Bold"/>
                <a:cs typeface="Canva Sans Bold"/>
                <a:sym typeface="Canva Sans Bold"/>
              </a:rPr>
              <a:t>Original Image</a:t>
            </a:r>
          </a:p>
        </p:txBody>
      </p:sp>
      <p:sp>
        <p:nvSpPr>
          <p:cNvPr name="TextBox 14" id="14"/>
          <p:cNvSpPr txBox="true"/>
          <p:nvPr/>
        </p:nvSpPr>
        <p:spPr>
          <a:xfrm rot="0">
            <a:off x="7731730" y="4980171"/>
            <a:ext cx="3562394" cy="430246"/>
          </a:xfrm>
          <a:prstGeom prst="rect">
            <a:avLst/>
          </a:prstGeom>
        </p:spPr>
        <p:txBody>
          <a:bodyPr anchor="t" rtlCol="false" tIns="0" lIns="0" bIns="0" rIns="0">
            <a:spAutoFit/>
          </a:bodyPr>
          <a:lstStyle/>
          <a:p>
            <a:pPr algn="ctr">
              <a:lnSpc>
                <a:spcPts val="3585"/>
              </a:lnSpc>
              <a:spcBef>
                <a:spcPct val="0"/>
              </a:spcBef>
            </a:pPr>
            <a:r>
              <a:rPr lang="en-US" b="true" sz="2561">
                <a:solidFill>
                  <a:srgbClr val="223C5D"/>
                </a:solidFill>
                <a:latin typeface="Canva Sans Bold"/>
                <a:ea typeface="Canva Sans Bold"/>
                <a:cs typeface="Canva Sans Bold"/>
                <a:sym typeface="Canva Sans Bold"/>
              </a:rPr>
              <a:t>Retargeted Image</a:t>
            </a:r>
          </a:p>
        </p:txBody>
      </p:sp>
      <p:sp>
        <p:nvSpPr>
          <p:cNvPr name="TextBox 15" id="15"/>
          <p:cNvSpPr txBox="true"/>
          <p:nvPr/>
        </p:nvSpPr>
        <p:spPr>
          <a:xfrm rot="0">
            <a:off x="12322071" y="4980171"/>
            <a:ext cx="5050931" cy="430246"/>
          </a:xfrm>
          <a:prstGeom prst="rect">
            <a:avLst/>
          </a:prstGeom>
        </p:spPr>
        <p:txBody>
          <a:bodyPr anchor="t" rtlCol="false" tIns="0" lIns="0" bIns="0" rIns="0">
            <a:spAutoFit/>
          </a:bodyPr>
          <a:lstStyle/>
          <a:p>
            <a:pPr algn="ctr">
              <a:lnSpc>
                <a:spcPts val="3585"/>
              </a:lnSpc>
              <a:spcBef>
                <a:spcPct val="0"/>
              </a:spcBef>
            </a:pPr>
            <a:r>
              <a:rPr lang="en-US" b="true" sz="2561">
                <a:solidFill>
                  <a:srgbClr val="223C5D"/>
                </a:solidFill>
                <a:latin typeface="Canva Sans Bold"/>
                <a:ea typeface="Canva Sans Bold"/>
                <a:cs typeface="Canva Sans Bold"/>
                <a:sym typeface="Canva Sans Bold"/>
              </a:rPr>
              <a:t>Mean Opinion Score =4.11</a:t>
            </a:r>
          </a:p>
        </p:txBody>
      </p:sp>
      <p:sp>
        <p:nvSpPr>
          <p:cNvPr name="Freeform 16" id="16"/>
          <p:cNvSpPr/>
          <p:nvPr/>
        </p:nvSpPr>
        <p:spPr>
          <a:xfrm flipH="false" flipV="false" rot="0">
            <a:off x="1104530" y="5566585"/>
            <a:ext cx="6131218" cy="3402628"/>
          </a:xfrm>
          <a:custGeom>
            <a:avLst/>
            <a:gdLst/>
            <a:ahLst/>
            <a:cxnLst/>
            <a:rect r="r" b="b" t="t" l="l"/>
            <a:pathLst>
              <a:path h="3402628" w="6131218">
                <a:moveTo>
                  <a:pt x="0" y="0"/>
                </a:moveTo>
                <a:lnTo>
                  <a:pt x="6131219" y="0"/>
                </a:lnTo>
                <a:lnTo>
                  <a:pt x="6131219" y="3402628"/>
                </a:lnTo>
                <a:lnTo>
                  <a:pt x="0" y="3402628"/>
                </a:lnTo>
                <a:lnTo>
                  <a:pt x="0" y="0"/>
                </a:lnTo>
                <a:close/>
              </a:path>
            </a:pathLst>
          </a:custGeom>
          <a:blipFill>
            <a:blip r:embed="rId9"/>
            <a:stretch>
              <a:fillRect l="-1975" t="-2187" r="-873" b="0"/>
            </a:stretch>
          </a:blipFill>
        </p:spPr>
      </p:sp>
      <p:sp>
        <p:nvSpPr>
          <p:cNvPr name="Freeform 17" id="17"/>
          <p:cNvSpPr/>
          <p:nvPr/>
        </p:nvSpPr>
        <p:spPr>
          <a:xfrm flipH="false" flipV="false" rot="0">
            <a:off x="7475479" y="5566585"/>
            <a:ext cx="4602638" cy="3391377"/>
          </a:xfrm>
          <a:custGeom>
            <a:avLst/>
            <a:gdLst/>
            <a:ahLst/>
            <a:cxnLst/>
            <a:rect r="r" b="b" t="t" l="l"/>
            <a:pathLst>
              <a:path h="3391377" w="4602638">
                <a:moveTo>
                  <a:pt x="0" y="0"/>
                </a:moveTo>
                <a:lnTo>
                  <a:pt x="4602638" y="0"/>
                </a:lnTo>
                <a:lnTo>
                  <a:pt x="4602638" y="3391377"/>
                </a:lnTo>
                <a:lnTo>
                  <a:pt x="0" y="3391377"/>
                </a:lnTo>
                <a:lnTo>
                  <a:pt x="0" y="0"/>
                </a:lnTo>
                <a:close/>
              </a:path>
            </a:pathLst>
          </a:custGeom>
          <a:blipFill>
            <a:blip r:embed="rId10"/>
            <a:stretch>
              <a:fillRect l="-1344" t="0" r="-1344" b="-1512"/>
            </a:stretch>
          </a:blipFill>
        </p:spPr>
      </p:sp>
      <p:sp>
        <p:nvSpPr>
          <p:cNvPr name="Freeform 18" id="18"/>
          <p:cNvSpPr/>
          <p:nvPr/>
        </p:nvSpPr>
        <p:spPr>
          <a:xfrm flipH="false" flipV="false" rot="0">
            <a:off x="12322071" y="5900266"/>
            <a:ext cx="4853109" cy="2747512"/>
          </a:xfrm>
          <a:custGeom>
            <a:avLst/>
            <a:gdLst/>
            <a:ahLst/>
            <a:cxnLst/>
            <a:rect r="r" b="b" t="t" l="l"/>
            <a:pathLst>
              <a:path h="2747512" w="4853109">
                <a:moveTo>
                  <a:pt x="0" y="0"/>
                </a:moveTo>
                <a:lnTo>
                  <a:pt x="4853109" y="0"/>
                </a:lnTo>
                <a:lnTo>
                  <a:pt x="4853109" y="2747512"/>
                </a:lnTo>
                <a:lnTo>
                  <a:pt x="0" y="2747512"/>
                </a:lnTo>
                <a:lnTo>
                  <a:pt x="0" y="0"/>
                </a:lnTo>
                <a:close/>
              </a:path>
            </a:pathLst>
          </a:custGeom>
          <a:blipFill>
            <a:blip r:embed="rId11"/>
            <a:stretch>
              <a:fillRect l="0" t="-1391" r="0" b="-1394"/>
            </a:stretch>
          </a:blipFill>
        </p:spPr>
      </p:sp>
      <p:sp>
        <p:nvSpPr>
          <p:cNvPr name="TextBox 19" id="19"/>
          <p:cNvSpPr txBox="true"/>
          <p:nvPr/>
        </p:nvSpPr>
        <p:spPr>
          <a:xfrm rot="0">
            <a:off x="12322071" y="8982577"/>
            <a:ext cx="4831478" cy="430246"/>
          </a:xfrm>
          <a:prstGeom prst="rect">
            <a:avLst/>
          </a:prstGeom>
        </p:spPr>
        <p:txBody>
          <a:bodyPr anchor="t" rtlCol="false" tIns="0" lIns="0" bIns="0" rIns="0">
            <a:spAutoFit/>
          </a:bodyPr>
          <a:lstStyle/>
          <a:p>
            <a:pPr algn="ctr">
              <a:lnSpc>
                <a:spcPts val="3585"/>
              </a:lnSpc>
              <a:spcBef>
                <a:spcPct val="0"/>
              </a:spcBef>
            </a:pPr>
            <a:r>
              <a:rPr lang="en-US" b="true" sz="2561">
                <a:solidFill>
                  <a:srgbClr val="223C5D"/>
                </a:solidFill>
                <a:latin typeface="Canva Sans Bold"/>
                <a:ea typeface="Canva Sans Bold"/>
                <a:cs typeface="Canva Sans Bold"/>
                <a:sym typeface="Canva Sans Bold"/>
              </a:rPr>
              <a:t>Mean Opinion Score =4.52</a:t>
            </a:r>
          </a:p>
        </p:txBody>
      </p:sp>
      <p:sp>
        <p:nvSpPr>
          <p:cNvPr name="TextBox 20" id="20"/>
          <p:cNvSpPr txBox="true"/>
          <p:nvPr/>
        </p:nvSpPr>
        <p:spPr>
          <a:xfrm rot="0">
            <a:off x="2411249" y="8982577"/>
            <a:ext cx="3517781" cy="430246"/>
          </a:xfrm>
          <a:prstGeom prst="rect">
            <a:avLst/>
          </a:prstGeom>
        </p:spPr>
        <p:txBody>
          <a:bodyPr anchor="t" rtlCol="false" tIns="0" lIns="0" bIns="0" rIns="0">
            <a:spAutoFit/>
          </a:bodyPr>
          <a:lstStyle/>
          <a:p>
            <a:pPr algn="ctr">
              <a:lnSpc>
                <a:spcPts val="3585"/>
              </a:lnSpc>
              <a:spcBef>
                <a:spcPct val="0"/>
              </a:spcBef>
            </a:pPr>
            <a:r>
              <a:rPr lang="en-US" b="true" sz="2561">
                <a:solidFill>
                  <a:srgbClr val="223C5D"/>
                </a:solidFill>
                <a:latin typeface="Canva Sans Bold"/>
                <a:ea typeface="Canva Sans Bold"/>
                <a:cs typeface="Canva Sans Bold"/>
                <a:sym typeface="Canva Sans Bold"/>
              </a:rPr>
              <a:t>Original Image</a:t>
            </a:r>
          </a:p>
        </p:txBody>
      </p:sp>
      <p:sp>
        <p:nvSpPr>
          <p:cNvPr name="TextBox 21" id="21"/>
          <p:cNvSpPr txBox="true"/>
          <p:nvPr/>
        </p:nvSpPr>
        <p:spPr>
          <a:xfrm rot="0">
            <a:off x="7995601" y="8982577"/>
            <a:ext cx="3562394" cy="430246"/>
          </a:xfrm>
          <a:prstGeom prst="rect">
            <a:avLst/>
          </a:prstGeom>
        </p:spPr>
        <p:txBody>
          <a:bodyPr anchor="t" rtlCol="false" tIns="0" lIns="0" bIns="0" rIns="0">
            <a:spAutoFit/>
          </a:bodyPr>
          <a:lstStyle/>
          <a:p>
            <a:pPr algn="ctr">
              <a:lnSpc>
                <a:spcPts val="3585"/>
              </a:lnSpc>
              <a:spcBef>
                <a:spcPct val="0"/>
              </a:spcBef>
            </a:pPr>
            <a:r>
              <a:rPr lang="en-US" b="true" sz="2561">
                <a:solidFill>
                  <a:srgbClr val="223C5D"/>
                </a:solidFill>
                <a:latin typeface="Canva Sans Bold"/>
                <a:ea typeface="Canva Sans Bold"/>
                <a:cs typeface="Canva Sans Bold"/>
                <a:sym typeface="Canva Sans Bold"/>
              </a:rPr>
              <a:t>Retargeted Image</a:t>
            </a:r>
          </a:p>
        </p:txBody>
      </p:sp>
      <p:sp>
        <p:nvSpPr>
          <p:cNvPr name="TextBox 22" id="22"/>
          <p:cNvSpPr txBox="true"/>
          <p:nvPr/>
        </p:nvSpPr>
        <p:spPr>
          <a:xfrm rot="0">
            <a:off x="-1040692" y="545148"/>
            <a:ext cx="11000566"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Canva Sans Bold"/>
                <a:ea typeface="Canva Sans Bold"/>
                <a:cs typeface="Canva Sans Bold"/>
                <a:sym typeface="Canva Sans Bold"/>
              </a:rPr>
              <a:t>Survey Results Analysis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6052891" y="-4279605"/>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alphaModFix amt="7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57175"/>
            <a:ext cx="11252212" cy="1543050"/>
            <a:chOff x="0" y="0"/>
            <a:chExt cx="2963545" cy="406400"/>
          </a:xfrm>
        </p:grpSpPr>
        <p:sp>
          <p:nvSpPr>
            <p:cNvPr name="Freeform 4" id="4"/>
            <p:cNvSpPr/>
            <p:nvPr/>
          </p:nvSpPr>
          <p:spPr>
            <a:xfrm flipH="false" flipV="false" rot="0">
              <a:off x="0" y="0"/>
              <a:ext cx="2963545" cy="406400"/>
            </a:xfrm>
            <a:custGeom>
              <a:avLst/>
              <a:gdLst/>
              <a:ahLst/>
              <a:cxnLst/>
              <a:rect r="r" b="b" t="t" l="l"/>
              <a:pathLst>
                <a:path h="406400" w="2963545">
                  <a:moveTo>
                    <a:pt x="2760345" y="0"/>
                  </a:moveTo>
                  <a:lnTo>
                    <a:pt x="0" y="0"/>
                  </a:lnTo>
                  <a:lnTo>
                    <a:pt x="0" y="406400"/>
                  </a:lnTo>
                  <a:lnTo>
                    <a:pt x="2760345" y="406400"/>
                  </a:lnTo>
                  <a:lnTo>
                    <a:pt x="2963545" y="203200"/>
                  </a:lnTo>
                  <a:lnTo>
                    <a:pt x="2760345" y="0"/>
                  </a:lnTo>
                  <a:close/>
                </a:path>
              </a:pathLst>
            </a:custGeom>
            <a:solidFill>
              <a:srgbClr val="FFFFFF"/>
            </a:solidFill>
          </p:spPr>
        </p:sp>
        <p:sp>
          <p:nvSpPr>
            <p:cNvPr name="TextBox 5" id="5"/>
            <p:cNvSpPr txBox="true"/>
            <p:nvPr/>
          </p:nvSpPr>
          <p:spPr>
            <a:xfrm>
              <a:off x="0" y="-38100"/>
              <a:ext cx="2849245" cy="444500"/>
            </a:xfrm>
            <a:prstGeom prst="rect">
              <a:avLst/>
            </a:prstGeom>
          </p:spPr>
          <p:txBody>
            <a:bodyPr anchor="ctr" rtlCol="false" tIns="50800" lIns="50800" bIns="50800" rIns="50800"/>
            <a:lstStyle/>
            <a:p>
              <a:pPr algn="ctr">
                <a:lnSpc>
                  <a:spcPts val="3454"/>
                </a:lnSpc>
              </a:pPr>
            </a:p>
          </p:txBody>
        </p:sp>
      </p:grpSp>
      <p:sp>
        <p:nvSpPr>
          <p:cNvPr name="Freeform 6" id="6"/>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609738" y="1028700"/>
            <a:ext cx="16649562" cy="8662975"/>
            <a:chOff x="0" y="0"/>
            <a:chExt cx="5265695" cy="2739807"/>
          </a:xfrm>
        </p:grpSpPr>
        <p:sp>
          <p:nvSpPr>
            <p:cNvPr name="Freeform 8" id="8"/>
            <p:cNvSpPr/>
            <p:nvPr/>
          </p:nvSpPr>
          <p:spPr>
            <a:xfrm flipH="false" flipV="false" rot="0">
              <a:off x="0" y="0"/>
              <a:ext cx="5265695" cy="2739807"/>
            </a:xfrm>
            <a:custGeom>
              <a:avLst/>
              <a:gdLst/>
              <a:ahLst/>
              <a:cxnLst/>
              <a:rect r="r" b="b" t="t" l="l"/>
              <a:pathLst>
                <a:path h="2739807" w="5265695">
                  <a:moveTo>
                    <a:pt x="23715" y="0"/>
                  </a:moveTo>
                  <a:lnTo>
                    <a:pt x="5241980" y="0"/>
                  </a:lnTo>
                  <a:cubicBezTo>
                    <a:pt x="5248270" y="0"/>
                    <a:pt x="5254302" y="2498"/>
                    <a:pt x="5258749" y="6946"/>
                  </a:cubicBezTo>
                  <a:cubicBezTo>
                    <a:pt x="5263197" y="11393"/>
                    <a:pt x="5265695" y="17425"/>
                    <a:pt x="5265695" y="23715"/>
                  </a:cubicBezTo>
                  <a:lnTo>
                    <a:pt x="5265695" y="2716092"/>
                  </a:lnTo>
                  <a:cubicBezTo>
                    <a:pt x="5265695" y="2729190"/>
                    <a:pt x="5255077" y="2739807"/>
                    <a:pt x="5241980" y="2739807"/>
                  </a:cubicBezTo>
                  <a:lnTo>
                    <a:pt x="23715" y="2739807"/>
                  </a:lnTo>
                  <a:cubicBezTo>
                    <a:pt x="17425" y="2739807"/>
                    <a:pt x="11393" y="2737308"/>
                    <a:pt x="6946" y="2732861"/>
                  </a:cubicBezTo>
                  <a:cubicBezTo>
                    <a:pt x="2498" y="2728414"/>
                    <a:pt x="0" y="2722382"/>
                    <a:pt x="0" y="2716092"/>
                  </a:cubicBezTo>
                  <a:lnTo>
                    <a:pt x="0" y="23715"/>
                  </a:lnTo>
                  <a:cubicBezTo>
                    <a:pt x="0" y="10617"/>
                    <a:pt x="10617" y="0"/>
                    <a:pt x="23715" y="0"/>
                  </a:cubicBezTo>
                  <a:close/>
                </a:path>
              </a:pathLst>
            </a:custGeom>
            <a:solidFill>
              <a:srgbClr val="FFFFFF">
                <a:alpha val="80000"/>
              </a:srgbClr>
            </a:solidFill>
          </p:spPr>
        </p:sp>
        <p:sp>
          <p:nvSpPr>
            <p:cNvPr name="TextBox 9" id="9"/>
            <p:cNvSpPr txBox="true"/>
            <p:nvPr/>
          </p:nvSpPr>
          <p:spPr>
            <a:xfrm>
              <a:off x="0" y="-38100"/>
              <a:ext cx="5265695" cy="2777907"/>
            </a:xfrm>
            <a:prstGeom prst="rect">
              <a:avLst/>
            </a:prstGeom>
          </p:spPr>
          <p:txBody>
            <a:bodyPr anchor="ctr" rtlCol="false" tIns="42304" lIns="42304" bIns="42304" rIns="42304"/>
            <a:lstStyle/>
            <a:p>
              <a:pPr algn="ctr">
                <a:lnSpc>
                  <a:spcPts val="3454"/>
                </a:lnSpc>
              </a:pPr>
            </a:p>
          </p:txBody>
        </p:sp>
      </p:grpSp>
      <p:sp>
        <p:nvSpPr>
          <p:cNvPr name="Freeform 10" id="10"/>
          <p:cNvSpPr/>
          <p:nvPr/>
        </p:nvSpPr>
        <p:spPr>
          <a:xfrm flipH="false" flipV="false" rot="0">
            <a:off x="1041618" y="1944344"/>
            <a:ext cx="6102379" cy="3064642"/>
          </a:xfrm>
          <a:custGeom>
            <a:avLst/>
            <a:gdLst/>
            <a:ahLst/>
            <a:cxnLst/>
            <a:rect r="r" b="b" t="t" l="l"/>
            <a:pathLst>
              <a:path h="3064642" w="6102379">
                <a:moveTo>
                  <a:pt x="0" y="0"/>
                </a:moveTo>
                <a:lnTo>
                  <a:pt x="6102379" y="0"/>
                </a:lnTo>
                <a:lnTo>
                  <a:pt x="6102379" y="3064642"/>
                </a:lnTo>
                <a:lnTo>
                  <a:pt x="0" y="3064642"/>
                </a:lnTo>
                <a:lnTo>
                  <a:pt x="0" y="0"/>
                </a:lnTo>
                <a:close/>
              </a:path>
            </a:pathLst>
          </a:custGeom>
          <a:blipFill>
            <a:blip r:embed="rId6"/>
            <a:stretch>
              <a:fillRect l="0" t="-3603" r="0" b="-6095"/>
            </a:stretch>
          </a:blipFill>
        </p:spPr>
      </p:sp>
      <p:sp>
        <p:nvSpPr>
          <p:cNvPr name="Freeform 11" id="11"/>
          <p:cNvSpPr/>
          <p:nvPr/>
        </p:nvSpPr>
        <p:spPr>
          <a:xfrm flipH="false" flipV="false" rot="0">
            <a:off x="7386803" y="1944344"/>
            <a:ext cx="4695194" cy="3052993"/>
          </a:xfrm>
          <a:custGeom>
            <a:avLst/>
            <a:gdLst/>
            <a:ahLst/>
            <a:cxnLst/>
            <a:rect r="r" b="b" t="t" l="l"/>
            <a:pathLst>
              <a:path h="3052993" w="4695194">
                <a:moveTo>
                  <a:pt x="0" y="0"/>
                </a:moveTo>
                <a:lnTo>
                  <a:pt x="4695194" y="0"/>
                </a:lnTo>
                <a:lnTo>
                  <a:pt x="4695194" y="3052993"/>
                </a:lnTo>
                <a:lnTo>
                  <a:pt x="0" y="3052993"/>
                </a:lnTo>
                <a:lnTo>
                  <a:pt x="0" y="0"/>
                </a:lnTo>
                <a:close/>
              </a:path>
            </a:pathLst>
          </a:custGeom>
          <a:blipFill>
            <a:blip r:embed="rId7"/>
            <a:stretch>
              <a:fillRect l="0" t="-5520" r="0" b="-6499"/>
            </a:stretch>
          </a:blipFill>
        </p:spPr>
      </p:sp>
      <p:sp>
        <p:nvSpPr>
          <p:cNvPr name="Freeform 12" id="12"/>
          <p:cNvSpPr/>
          <p:nvPr/>
        </p:nvSpPr>
        <p:spPr>
          <a:xfrm flipH="false" flipV="false" rot="0">
            <a:off x="12311838" y="2132204"/>
            <a:ext cx="4729041" cy="2677273"/>
          </a:xfrm>
          <a:custGeom>
            <a:avLst/>
            <a:gdLst/>
            <a:ahLst/>
            <a:cxnLst/>
            <a:rect r="r" b="b" t="t" l="l"/>
            <a:pathLst>
              <a:path h="2677273" w="4729041">
                <a:moveTo>
                  <a:pt x="0" y="0"/>
                </a:moveTo>
                <a:lnTo>
                  <a:pt x="4729041" y="0"/>
                </a:lnTo>
                <a:lnTo>
                  <a:pt x="4729041" y="2677273"/>
                </a:lnTo>
                <a:lnTo>
                  <a:pt x="0" y="2677273"/>
                </a:lnTo>
                <a:lnTo>
                  <a:pt x="0" y="0"/>
                </a:lnTo>
                <a:close/>
              </a:path>
            </a:pathLst>
          </a:custGeom>
          <a:blipFill>
            <a:blip r:embed="rId8"/>
            <a:stretch>
              <a:fillRect l="0" t="-1659" r="0" b="-1126"/>
            </a:stretch>
          </a:blipFill>
        </p:spPr>
      </p:sp>
      <p:sp>
        <p:nvSpPr>
          <p:cNvPr name="Freeform 13" id="13"/>
          <p:cNvSpPr/>
          <p:nvPr/>
        </p:nvSpPr>
        <p:spPr>
          <a:xfrm flipH="false" flipV="false" rot="0">
            <a:off x="1041618" y="5611955"/>
            <a:ext cx="6102379" cy="3361358"/>
          </a:xfrm>
          <a:custGeom>
            <a:avLst/>
            <a:gdLst/>
            <a:ahLst/>
            <a:cxnLst/>
            <a:rect r="r" b="b" t="t" l="l"/>
            <a:pathLst>
              <a:path h="3361358" w="6102379">
                <a:moveTo>
                  <a:pt x="0" y="0"/>
                </a:moveTo>
                <a:lnTo>
                  <a:pt x="6102379" y="0"/>
                </a:lnTo>
                <a:lnTo>
                  <a:pt x="6102379" y="3361357"/>
                </a:lnTo>
                <a:lnTo>
                  <a:pt x="0" y="3361357"/>
                </a:lnTo>
                <a:lnTo>
                  <a:pt x="0" y="0"/>
                </a:lnTo>
                <a:close/>
              </a:path>
            </a:pathLst>
          </a:custGeom>
          <a:blipFill>
            <a:blip r:embed="rId9"/>
            <a:stretch>
              <a:fillRect l="0" t="0" r="0" b="0"/>
            </a:stretch>
          </a:blipFill>
        </p:spPr>
      </p:sp>
      <p:sp>
        <p:nvSpPr>
          <p:cNvPr name="Freeform 14" id="14"/>
          <p:cNvSpPr/>
          <p:nvPr/>
        </p:nvSpPr>
        <p:spPr>
          <a:xfrm flipH="false" flipV="false" rot="0">
            <a:off x="7386803" y="5597887"/>
            <a:ext cx="4580989" cy="3375425"/>
          </a:xfrm>
          <a:custGeom>
            <a:avLst/>
            <a:gdLst/>
            <a:ahLst/>
            <a:cxnLst/>
            <a:rect r="r" b="b" t="t" l="l"/>
            <a:pathLst>
              <a:path h="3375425" w="4580989">
                <a:moveTo>
                  <a:pt x="0" y="0"/>
                </a:moveTo>
                <a:lnTo>
                  <a:pt x="4580989" y="0"/>
                </a:lnTo>
                <a:lnTo>
                  <a:pt x="4580989" y="3375425"/>
                </a:lnTo>
                <a:lnTo>
                  <a:pt x="0" y="3375425"/>
                </a:lnTo>
                <a:lnTo>
                  <a:pt x="0" y="0"/>
                </a:lnTo>
                <a:close/>
              </a:path>
            </a:pathLst>
          </a:custGeom>
          <a:blipFill>
            <a:blip r:embed="rId10"/>
            <a:stretch>
              <a:fillRect l="-1292" t="0" r="-1292" b="0"/>
            </a:stretch>
          </a:blipFill>
        </p:spPr>
      </p:sp>
      <p:sp>
        <p:nvSpPr>
          <p:cNvPr name="Freeform 15" id="15"/>
          <p:cNvSpPr/>
          <p:nvPr/>
        </p:nvSpPr>
        <p:spPr>
          <a:xfrm flipH="false" flipV="false" rot="0">
            <a:off x="12267700" y="5875383"/>
            <a:ext cx="4694547" cy="2677273"/>
          </a:xfrm>
          <a:custGeom>
            <a:avLst/>
            <a:gdLst/>
            <a:ahLst/>
            <a:cxnLst/>
            <a:rect r="r" b="b" t="t" l="l"/>
            <a:pathLst>
              <a:path h="2677273" w="4694547">
                <a:moveTo>
                  <a:pt x="0" y="0"/>
                </a:moveTo>
                <a:lnTo>
                  <a:pt x="4694548" y="0"/>
                </a:lnTo>
                <a:lnTo>
                  <a:pt x="4694548" y="2677273"/>
                </a:lnTo>
                <a:lnTo>
                  <a:pt x="0" y="2677273"/>
                </a:lnTo>
                <a:lnTo>
                  <a:pt x="0" y="0"/>
                </a:lnTo>
                <a:close/>
              </a:path>
            </a:pathLst>
          </a:custGeom>
          <a:blipFill>
            <a:blip r:embed="rId11"/>
            <a:stretch>
              <a:fillRect l="0" t="-1260" r="-3519" b="-1260"/>
            </a:stretch>
          </a:blipFill>
        </p:spPr>
      </p:sp>
      <p:sp>
        <p:nvSpPr>
          <p:cNvPr name="TextBox 16" id="16"/>
          <p:cNvSpPr txBox="true"/>
          <p:nvPr/>
        </p:nvSpPr>
        <p:spPr>
          <a:xfrm rot="0">
            <a:off x="2230561" y="5056898"/>
            <a:ext cx="3501235" cy="430552"/>
          </a:xfrm>
          <a:prstGeom prst="rect">
            <a:avLst/>
          </a:prstGeom>
        </p:spPr>
        <p:txBody>
          <a:bodyPr anchor="t" rtlCol="false" tIns="0" lIns="0" bIns="0" rIns="0">
            <a:spAutoFit/>
          </a:bodyPr>
          <a:lstStyle/>
          <a:p>
            <a:pPr algn="ctr">
              <a:lnSpc>
                <a:spcPts val="3568"/>
              </a:lnSpc>
              <a:spcBef>
                <a:spcPct val="0"/>
              </a:spcBef>
            </a:pPr>
            <a:r>
              <a:rPr lang="en-US" b="true" sz="2549">
                <a:solidFill>
                  <a:srgbClr val="223C5D"/>
                </a:solidFill>
                <a:latin typeface="Canva Sans Bold"/>
                <a:ea typeface="Canva Sans Bold"/>
                <a:cs typeface="Canva Sans Bold"/>
                <a:sym typeface="Canva Sans Bold"/>
              </a:rPr>
              <a:t>Original Image</a:t>
            </a:r>
          </a:p>
        </p:txBody>
      </p:sp>
      <p:sp>
        <p:nvSpPr>
          <p:cNvPr name="TextBox 17" id="17"/>
          <p:cNvSpPr txBox="true"/>
          <p:nvPr/>
        </p:nvSpPr>
        <p:spPr>
          <a:xfrm rot="0">
            <a:off x="12162772" y="5101716"/>
            <a:ext cx="5027173" cy="430552"/>
          </a:xfrm>
          <a:prstGeom prst="rect">
            <a:avLst/>
          </a:prstGeom>
        </p:spPr>
        <p:txBody>
          <a:bodyPr anchor="t" rtlCol="false" tIns="0" lIns="0" bIns="0" rIns="0">
            <a:spAutoFit/>
          </a:bodyPr>
          <a:lstStyle/>
          <a:p>
            <a:pPr algn="ctr">
              <a:lnSpc>
                <a:spcPts val="3568"/>
              </a:lnSpc>
              <a:spcBef>
                <a:spcPct val="0"/>
              </a:spcBef>
            </a:pPr>
            <a:r>
              <a:rPr lang="en-US" b="true" sz="2549">
                <a:solidFill>
                  <a:srgbClr val="223C5D"/>
                </a:solidFill>
                <a:latin typeface="Canva Sans Bold"/>
                <a:ea typeface="Canva Sans Bold"/>
                <a:cs typeface="Canva Sans Bold"/>
                <a:sym typeface="Canva Sans Bold"/>
              </a:rPr>
              <a:t>Mean Opinion Score =4.45</a:t>
            </a:r>
          </a:p>
        </p:txBody>
      </p:sp>
      <p:sp>
        <p:nvSpPr>
          <p:cNvPr name="TextBox 18" id="18"/>
          <p:cNvSpPr txBox="true"/>
          <p:nvPr/>
        </p:nvSpPr>
        <p:spPr>
          <a:xfrm rot="0">
            <a:off x="12311838" y="8944940"/>
            <a:ext cx="4808753" cy="430552"/>
          </a:xfrm>
          <a:prstGeom prst="rect">
            <a:avLst/>
          </a:prstGeom>
        </p:spPr>
        <p:txBody>
          <a:bodyPr anchor="t" rtlCol="false" tIns="0" lIns="0" bIns="0" rIns="0">
            <a:spAutoFit/>
          </a:bodyPr>
          <a:lstStyle/>
          <a:p>
            <a:pPr algn="ctr">
              <a:lnSpc>
                <a:spcPts val="3568"/>
              </a:lnSpc>
              <a:spcBef>
                <a:spcPct val="0"/>
              </a:spcBef>
            </a:pPr>
            <a:r>
              <a:rPr lang="en-US" b="true" sz="2549">
                <a:solidFill>
                  <a:srgbClr val="223C5D"/>
                </a:solidFill>
                <a:latin typeface="Canva Sans Bold"/>
                <a:ea typeface="Canva Sans Bold"/>
                <a:cs typeface="Canva Sans Bold"/>
                <a:sym typeface="Canva Sans Bold"/>
              </a:rPr>
              <a:t>Mean Opinion Score =4.21</a:t>
            </a:r>
          </a:p>
        </p:txBody>
      </p:sp>
      <p:sp>
        <p:nvSpPr>
          <p:cNvPr name="TextBox 19" id="19"/>
          <p:cNvSpPr txBox="true"/>
          <p:nvPr/>
        </p:nvSpPr>
        <p:spPr>
          <a:xfrm rot="0">
            <a:off x="2346393" y="8944940"/>
            <a:ext cx="3501235" cy="430552"/>
          </a:xfrm>
          <a:prstGeom prst="rect">
            <a:avLst/>
          </a:prstGeom>
        </p:spPr>
        <p:txBody>
          <a:bodyPr anchor="t" rtlCol="false" tIns="0" lIns="0" bIns="0" rIns="0">
            <a:spAutoFit/>
          </a:bodyPr>
          <a:lstStyle/>
          <a:p>
            <a:pPr algn="ctr">
              <a:lnSpc>
                <a:spcPts val="3568"/>
              </a:lnSpc>
              <a:spcBef>
                <a:spcPct val="0"/>
              </a:spcBef>
            </a:pPr>
            <a:r>
              <a:rPr lang="en-US" b="true" sz="2549">
                <a:solidFill>
                  <a:srgbClr val="223C5D"/>
                </a:solidFill>
                <a:latin typeface="Canva Sans Bold"/>
                <a:ea typeface="Canva Sans Bold"/>
                <a:cs typeface="Canva Sans Bold"/>
                <a:sym typeface="Canva Sans Bold"/>
              </a:rPr>
              <a:t>Original Image</a:t>
            </a:r>
          </a:p>
        </p:txBody>
      </p:sp>
      <p:sp>
        <p:nvSpPr>
          <p:cNvPr name="TextBox 20" id="20"/>
          <p:cNvSpPr txBox="true"/>
          <p:nvPr/>
        </p:nvSpPr>
        <p:spPr>
          <a:xfrm rot="0">
            <a:off x="7904478" y="8944940"/>
            <a:ext cx="3545638" cy="430552"/>
          </a:xfrm>
          <a:prstGeom prst="rect">
            <a:avLst/>
          </a:prstGeom>
        </p:spPr>
        <p:txBody>
          <a:bodyPr anchor="t" rtlCol="false" tIns="0" lIns="0" bIns="0" rIns="0">
            <a:spAutoFit/>
          </a:bodyPr>
          <a:lstStyle/>
          <a:p>
            <a:pPr algn="ctr">
              <a:lnSpc>
                <a:spcPts val="3568"/>
              </a:lnSpc>
              <a:spcBef>
                <a:spcPct val="0"/>
              </a:spcBef>
            </a:pPr>
            <a:r>
              <a:rPr lang="en-US" b="true" sz="2549">
                <a:solidFill>
                  <a:srgbClr val="223C5D"/>
                </a:solidFill>
                <a:latin typeface="Canva Sans Bold"/>
                <a:ea typeface="Canva Sans Bold"/>
                <a:cs typeface="Canva Sans Bold"/>
                <a:sym typeface="Canva Sans Bold"/>
              </a:rPr>
              <a:t>Retargeted Image</a:t>
            </a:r>
          </a:p>
        </p:txBody>
      </p:sp>
      <p:sp>
        <p:nvSpPr>
          <p:cNvPr name="TextBox 21" id="21"/>
          <p:cNvSpPr txBox="true"/>
          <p:nvPr/>
        </p:nvSpPr>
        <p:spPr>
          <a:xfrm rot="0">
            <a:off x="7904478" y="5056898"/>
            <a:ext cx="3545638" cy="430552"/>
          </a:xfrm>
          <a:prstGeom prst="rect">
            <a:avLst/>
          </a:prstGeom>
        </p:spPr>
        <p:txBody>
          <a:bodyPr anchor="t" rtlCol="false" tIns="0" lIns="0" bIns="0" rIns="0">
            <a:spAutoFit/>
          </a:bodyPr>
          <a:lstStyle/>
          <a:p>
            <a:pPr algn="ctr">
              <a:lnSpc>
                <a:spcPts val="3568"/>
              </a:lnSpc>
              <a:spcBef>
                <a:spcPct val="0"/>
              </a:spcBef>
            </a:pPr>
            <a:r>
              <a:rPr lang="en-US" b="true" sz="2549">
                <a:solidFill>
                  <a:srgbClr val="223C5D"/>
                </a:solidFill>
                <a:latin typeface="Canva Sans Bold"/>
                <a:ea typeface="Canva Sans Bold"/>
                <a:cs typeface="Canva Sans Bold"/>
                <a:sym typeface="Canva Sans Bold"/>
              </a:rPr>
              <a:t>Retargeted Image</a:t>
            </a:r>
          </a:p>
        </p:txBody>
      </p:sp>
      <p:sp>
        <p:nvSpPr>
          <p:cNvPr name="TextBox 22" id="22"/>
          <p:cNvSpPr txBox="true"/>
          <p:nvPr/>
        </p:nvSpPr>
        <p:spPr>
          <a:xfrm rot="0">
            <a:off x="-1105891" y="545148"/>
            <a:ext cx="11000566"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Canva Sans Bold"/>
                <a:ea typeface="Canva Sans Bold"/>
                <a:cs typeface="Canva Sans Bold"/>
                <a:sym typeface="Canva Sans Bold"/>
              </a:rPr>
              <a:t>Survey Results Analysis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86589">
            <a:off x="-6052891" y="-4279605"/>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alphaModFix amt="7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746282" y="971471"/>
            <a:ext cx="16513018" cy="8556845"/>
            <a:chOff x="0" y="0"/>
            <a:chExt cx="22017358" cy="11409127"/>
          </a:xfrm>
        </p:grpSpPr>
        <p:grpSp>
          <p:nvGrpSpPr>
            <p:cNvPr name="Group 5" id="5"/>
            <p:cNvGrpSpPr/>
            <p:nvPr/>
          </p:nvGrpSpPr>
          <p:grpSpPr>
            <a:xfrm rot="0">
              <a:off x="0" y="0"/>
              <a:ext cx="22017358" cy="11394471"/>
              <a:chOff x="0" y="0"/>
              <a:chExt cx="5566778" cy="2880931"/>
            </a:xfrm>
          </p:grpSpPr>
          <p:sp>
            <p:nvSpPr>
              <p:cNvPr name="Freeform 6" id="6"/>
              <p:cNvSpPr/>
              <p:nvPr/>
            </p:nvSpPr>
            <p:spPr>
              <a:xfrm flipH="false" flipV="false" rot="0">
                <a:off x="0" y="0"/>
                <a:ext cx="5566778" cy="2880931"/>
              </a:xfrm>
              <a:custGeom>
                <a:avLst/>
                <a:gdLst/>
                <a:ahLst/>
                <a:cxnLst/>
                <a:rect r="r" b="b" t="t" l="l"/>
                <a:pathLst>
                  <a:path h="2880931" w="5566778">
                    <a:moveTo>
                      <a:pt x="22432" y="0"/>
                    </a:moveTo>
                    <a:lnTo>
                      <a:pt x="5544346" y="0"/>
                    </a:lnTo>
                    <a:cubicBezTo>
                      <a:pt x="5556735" y="0"/>
                      <a:pt x="5566778" y="10043"/>
                      <a:pt x="5566778" y="22432"/>
                    </a:cubicBezTo>
                    <a:lnTo>
                      <a:pt x="5566778" y="2858499"/>
                    </a:lnTo>
                    <a:cubicBezTo>
                      <a:pt x="5566778" y="2870888"/>
                      <a:pt x="5556735" y="2880931"/>
                      <a:pt x="5544346" y="2880931"/>
                    </a:cubicBezTo>
                    <a:lnTo>
                      <a:pt x="22432" y="2880931"/>
                    </a:lnTo>
                    <a:cubicBezTo>
                      <a:pt x="10043" y="2880931"/>
                      <a:pt x="0" y="2870888"/>
                      <a:pt x="0" y="2858499"/>
                    </a:cubicBezTo>
                    <a:lnTo>
                      <a:pt x="0" y="22432"/>
                    </a:lnTo>
                    <a:cubicBezTo>
                      <a:pt x="0" y="10043"/>
                      <a:pt x="10043" y="0"/>
                      <a:pt x="22432" y="0"/>
                    </a:cubicBezTo>
                    <a:close/>
                  </a:path>
                </a:pathLst>
              </a:custGeom>
              <a:solidFill>
                <a:srgbClr val="FFFFFF">
                  <a:alpha val="80000"/>
                </a:srgbClr>
              </a:solidFill>
            </p:spPr>
          </p:sp>
          <p:sp>
            <p:nvSpPr>
              <p:cNvPr name="TextBox 7" id="7"/>
              <p:cNvSpPr txBox="true"/>
              <p:nvPr/>
            </p:nvSpPr>
            <p:spPr>
              <a:xfrm>
                <a:off x="0" y="-38100"/>
                <a:ext cx="5566778" cy="2919031"/>
              </a:xfrm>
              <a:prstGeom prst="rect">
                <a:avLst/>
              </a:prstGeom>
            </p:spPr>
            <p:txBody>
              <a:bodyPr anchor="ctr" rtlCol="false" tIns="42304" lIns="42304" bIns="42304" rIns="42304"/>
              <a:lstStyle/>
              <a:p>
                <a:pPr algn="ctr">
                  <a:lnSpc>
                    <a:spcPts val="3454"/>
                  </a:lnSpc>
                </a:pPr>
              </a:p>
            </p:txBody>
          </p:sp>
        </p:grpSp>
        <p:sp>
          <p:nvSpPr>
            <p:cNvPr name="Freeform 8" id="8"/>
            <p:cNvSpPr/>
            <p:nvPr/>
          </p:nvSpPr>
          <p:spPr>
            <a:xfrm flipH="false" flipV="false" rot="0">
              <a:off x="47016" y="793397"/>
              <a:ext cx="8266630" cy="4480678"/>
            </a:xfrm>
            <a:custGeom>
              <a:avLst/>
              <a:gdLst/>
              <a:ahLst/>
              <a:cxnLst/>
              <a:rect r="r" b="b" t="t" l="l"/>
              <a:pathLst>
                <a:path h="4480678" w="8266630">
                  <a:moveTo>
                    <a:pt x="0" y="0"/>
                  </a:moveTo>
                  <a:lnTo>
                    <a:pt x="8266630" y="0"/>
                  </a:lnTo>
                  <a:lnTo>
                    <a:pt x="8266630" y="4480678"/>
                  </a:lnTo>
                  <a:lnTo>
                    <a:pt x="0" y="4480678"/>
                  </a:lnTo>
                  <a:lnTo>
                    <a:pt x="0" y="0"/>
                  </a:lnTo>
                  <a:close/>
                </a:path>
              </a:pathLst>
            </a:custGeom>
            <a:blipFill>
              <a:blip r:embed="rId4"/>
              <a:stretch>
                <a:fillRect l="0" t="-396" r="0" b="-396"/>
              </a:stretch>
            </a:blipFill>
          </p:spPr>
        </p:sp>
        <p:sp>
          <p:nvSpPr>
            <p:cNvPr name="Freeform 9" id="9"/>
            <p:cNvSpPr/>
            <p:nvPr/>
          </p:nvSpPr>
          <p:spPr>
            <a:xfrm flipH="false" flipV="false" rot="0">
              <a:off x="8546739" y="797691"/>
              <a:ext cx="6495177" cy="4480678"/>
            </a:xfrm>
            <a:custGeom>
              <a:avLst/>
              <a:gdLst/>
              <a:ahLst/>
              <a:cxnLst/>
              <a:rect r="r" b="b" t="t" l="l"/>
              <a:pathLst>
                <a:path h="4480678" w="6495177">
                  <a:moveTo>
                    <a:pt x="0" y="0"/>
                  </a:moveTo>
                  <a:lnTo>
                    <a:pt x="6495178" y="0"/>
                  </a:lnTo>
                  <a:lnTo>
                    <a:pt x="6495178" y="4480678"/>
                  </a:lnTo>
                  <a:lnTo>
                    <a:pt x="0" y="4480678"/>
                  </a:lnTo>
                  <a:lnTo>
                    <a:pt x="0" y="0"/>
                  </a:lnTo>
                  <a:close/>
                </a:path>
              </a:pathLst>
            </a:custGeom>
            <a:blipFill>
              <a:blip r:embed="rId5"/>
              <a:stretch>
                <a:fillRect l="0" t="-3531" r="0" b="-139"/>
              </a:stretch>
            </a:blipFill>
          </p:spPr>
        </p:sp>
        <p:sp>
          <p:nvSpPr>
            <p:cNvPr name="Freeform 10" id="10"/>
            <p:cNvSpPr/>
            <p:nvPr/>
          </p:nvSpPr>
          <p:spPr>
            <a:xfrm flipH="false" flipV="false" rot="0">
              <a:off x="15275009" y="1149887"/>
              <a:ext cx="6577507" cy="3767698"/>
            </a:xfrm>
            <a:custGeom>
              <a:avLst/>
              <a:gdLst/>
              <a:ahLst/>
              <a:cxnLst/>
              <a:rect r="r" b="b" t="t" l="l"/>
              <a:pathLst>
                <a:path h="3767698" w="6577507">
                  <a:moveTo>
                    <a:pt x="0" y="0"/>
                  </a:moveTo>
                  <a:lnTo>
                    <a:pt x="6577507" y="0"/>
                  </a:lnTo>
                  <a:lnTo>
                    <a:pt x="6577507" y="3767698"/>
                  </a:lnTo>
                  <a:lnTo>
                    <a:pt x="0" y="3767698"/>
                  </a:lnTo>
                  <a:lnTo>
                    <a:pt x="0" y="0"/>
                  </a:lnTo>
                  <a:close/>
                </a:path>
              </a:pathLst>
            </a:custGeom>
            <a:blipFill>
              <a:blip r:embed="rId6"/>
              <a:stretch>
                <a:fillRect l="0" t="0" r="0" b="0"/>
              </a:stretch>
            </a:blipFill>
          </p:spPr>
        </p:sp>
        <p:sp>
          <p:nvSpPr>
            <p:cNvPr name="Freeform 11" id="11"/>
            <p:cNvSpPr/>
            <p:nvPr/>
          </p:nvSpPr>
          <p:spPr>
            <a:xfrm flipH="false" flipV="false" rot="0">
              <a:off x="0" y="6130455"/>
              <a:ext cx="8313646" cy="4578530"/>
            </a:xfrm>
            <a:custGeom>
              <a:avLst/>
              <a:gdLst/>
              <a:ahLst/>
              <a:cxnLst/>
              <a:rect r="r" b="b" t="t" l="l"/>
              <a:pathLst>
                <a:path h="4578530" w="8313646">
                  <a:moveTo>
                    <a:pt x="0" y="0"/>
                  </a:moveTo>
                  <a:lnTo>
                    <a:pt x="8313646" y="0"/>
                  </a:lnTo>
                  <a:lnTo>
                    <a:pt x="8313646" y="4578530"/>
                  </a:lnTo>
                  <a:lnTo>
                    <a:pt x="0" y="4578530"/>
                  </a:lnTo>
                  <a:lnTo>
                    <a:pt x="0" y="0"/>
                  </a:lnTo>
                  <a:close/>
                </a:path>
              </a:pathLst>
            </a:custGeom>
            <a:blipFill>
              <a:blip r:embed="rId7"/>
              <a:stretch>
                <a:fillRect l="0" t="0" r="0" b="0"/>
              </a:stretch>
            </a:blipFill>
          </p:spPr>
        </p:sp>
        <p:sp>
          <p:nvSpPr>
            <p:cNvPr name="Freeform 12" id="12"/>
            <p:cNvSpPr/>
            <p:nvPr/>
          </p:nvSpPr>
          <p:spPr>
            <a:xfrm flipH="false" flipV="false" rot="0">
              <a:off x="8546739" y="6130455"/>
              <a:ext cx="6495177" cy="4578530"/>
            </a:xfrm>
            <a:custGeom>
              <a:avLst/>
              <a:gdLst/>
              <a:ahLst/>
              <a:cxnLst/>
              <a:rect r="r" b="b" t="t" l="l"/>
              <a:pathLst>
                <a:path h="4578530" w="6495177">
                  <a:moveTo>
                    <a:pt x="0" y="0"/>
                  </a:moveTo>
                  <a:lnTo>
                    <a:pt x="6495178" y="0"/>
                  </a:lnTo>
                  <a:lnTo>
                    <a:pt x="6495178" y="4578530"/>
                  </a:lnTo>
                  <a:lnTo>
                    <a:pt x="0" y="4578530"/>
                  </a:lnTo>
                  <a:lnTo>
                    <a:pt x="0" y="0"/>
                  </a:lnTo>
                  <a:close/>
                </a:path>
              </a:pathLst>
            </a:custGeom>
            <a:blipFill>
              <a:blip r:embed="rId8"/>
              <a:stretch>
                <a:fillRect l="-4228" t="-2511" r="0" b="-2511"/>
              </a:stretch>
            </a:blipFill>
          </p:spPr>
        </p:sp>
        <p:sp>
          <p:nvSpPr>
            <p:cNvPr name="Freeform 13" id="13"/>
            <p:cNvSpPr/>
            <p:nvPr/>
          </p:nvSpPr>
          <p:spPr>
            <a:xfrm flipH="false" flipV="false" rot="0">
              <a:off x="15245429" y="6615712"/>
              <a:ext cx="6324430" cy="3678495"/>
            </a:xfrm>
            <a:custGeom>
              <a:avLst/>
              <a:gdLst/>
              <a:ahLst/>
              <a:cxnLst/>
              <a:rect r="r" b="b" t="t" l="l"/>
              <a:pathLst>
                <a:path h="3678495" w="6324430">
                  <a:moveTo>
                    <a:pt x="0" y="0"/>
                  </a:moveTo>
                  <a:lnTo>
                    <a:pt x="6324430" y="0"/>
                  </a:lnTo>
                  <a:lnTo>
                    <a:pt x="6324430" y="3678495"/>
                  </a:lnTo>
                  <a:lnTo>
                    <a:pt x="0" y="3678495"/>
                  </a:lnTo>
                  <a:lnTo>
                    <a:pt x="0" y="0"/>
                  </a:lnTo>
                  <a:close/>
                </a:path>
              </a:pathLst>
            </a:custGeom>
            <a:blipFill>
              <a:blip r:embed="rId9"/>
              <a:stretch>
                <a:fillRect l="0" t="0" r="0" b="0"/>
              </a:stretch>
            </a:blipFill>
          </p:spPr>
        </p:sp>
        <p:sp>
          <p:nvSpPr>
            <p:cNvPr name="TextBox 14" id="14"/>
            <p:cNvSpPr txBox="true"/>
            <p:nvPr/>
          </p:nvSpPr>
          <p:spPr>
            <a:xfrm rot="0">
              <a:off x="1562728" y="5381340"/>
              <a:ext cx="4810595" cy="580963"/>
            </a:xfrm>
            <a:prstGeom prst="rect">
              <a:avLst/>
            </a:prstGeom>
          </p:spPr>
          <p:txBody>
            <a:bodyPr anchor="t" rtlCol="false" tIns="0" lIns="0" bIns="0" rIns="0">
              <a:spAutoFit/>
            </a:bodyPr>
            <a:lstStyle/>
            <a:p>
              <a:pPr algn="ctr">
                <a:lnSpc>
                  <a:spcPts val="3677"/>
                </a:lnSpc>
                <a:spcBef>
                  <a:spcPct val="0"/>
                </a:spcBef>
              </a:pPr>
              <a:r>
                <a:rPr lang="en-US" b="true" sz="2626">
                  <a:solidFill>
                    <a:srgbClr val="223C5D"/>
                  </a:solidFill>
                  <a:latin typeface="Canva Sans Bold"/>
                  <a:ea typeface="Canva Sans Bold"/>
                  <a:cs typeface="Canva Sans Bold"/>
                  <a:sym typeface="Canva Sans Bold"/>
                </a:rPr>
                <a:t>Original Image</a:t>
              </a:r>
            </a:p>
          </p:txBody>
        </p:sp>
        <p:sp>
          <p:nvSpPr>
            <p:cNvPr name="TextBox 15" id="15"/>
            <p:cNvSpPr txBox="true"/>
            <p:nvPr/>
          </p:nvSpPr>
          <p:spPr>
            <a:xfrm rot="0">
              <a:off x="15110167" y="5391489"/>
              <a:ext cx="6907190" cy="580963"/>
            </a:xfrm>
            <a:prstGeom prst="rect">
              <a:avLst/>
            </a:prstGeom>
          </p:spPr>
          <p:txBody>
            <a:bodyPr anchor="t" rtlCol="false" tIns="0" lIns="0" bIns="0" rIns="0">
              <a:spAutoFit/>
            </a:bodyPr>
            <a:lstStyle/>
            <a:p>
              <a:pPr algn="ctr">
                <a:lnSpc>
                  <a:spcPts val="3677"/>
                </a:lnSpc>
                <a:spcBef>
                  <a:spcPct val="0"/>
                </a:spcBef>
              </a:pPr>
              <a:r>
                <a:rPr lang="en-US" b="true" sz="2626">
                  <a:solidFill>
                    <a:srgbClr val="223C5D"/>
                  </a:solidFill>
                  <a:latin typeface="Canva Sans Bold"/>
                  <a:ea typeface="Canva Sans Bold"/>
                  <a:cs typeface="Canva Sans Bold"/>
                  <a:sym typeface="Canva Sans Bold"/>
                </a:rPr>
                <a:t>Mean Opinion Score =4.27</a:t>
              </a:r>
            </a:p>
          </p:txBody>
        </p:sp>
        <p:sp>
          <p:nvSpPr>
            <p:cNvPr name="TextBox 16" id="16"/>
            <p:cNvSpPr txBox="true"/>
            <p:nvPr/>
          </p:nvSpPr>
          <p:spPr>
            <a:xfrm rot="0">
              <a:off x="15245429" y="10770824"/>
              <a:ext cx="6607087" cy="580963"/>
            </a:xfrm>
            <a:prstGeom prst="rect">
              <a:avLst/>
            </a:prstGeom>
          </p:spPr>
          <p:txBody>
            <a:bodyPr anchor="t" rtlCol="false" tIns="0" lIns="0" bIns="0" rIns="0">
              <a:spAutoFit/>
            </a:bodyPr>
            <a:lstStyle/>
            <a:p>
              <a:pPr algn="ctr">
                <a:lnSpc>
                  <a:spcPts val="3677"/>
                </a:lnSpc>
                <a:spcBef>
                  <a:spcPct val="0"/>
                </a:spcBef>
              </a:pPr>
              <a:r>
                <a:rPr lang="en-US" b="true" sz="2626">
                  <a:solidFill>
                    <a:srgbClr val="223C5D"/>
                  </a:solidFill>
                  <a:latin typeface="Canva Sans Bold"/>
                  <a:ea typeface="Canva Sans Bold"/>
                  <a:cs typeface="Canva Sans Bold"/>
                  <a:sym typeface="Canva Sans Bold"/>
                </a:rPr>
                <a:t>Mean Opinion Score =4.22</a:t>
              </a:r>
            </a:p>
          </p:txBody>
        </p:sp>
        <p:sp>
          <p:nvSpPr>
            <p:cNvPr name="TextBox 17" id="17"/>
            <p:cNvSpPr txBox="true"/>
            <p:nvPr/>
          </p:nvSpPr>
          <p:spPr>
            <a:xfrm rot="0">
              <a:off x="1562728" y="10828164"/>
              <a:ext cx="4810595" cy="580963"/>
            </a:xfrm>
            <a:prstGeom prst="rect">
              <a:avLst/>
            </a:prstGeom>
          </p:spPr>
          <p:txBody>
            <a:bodyPr anchor="t" rtlCol="false" tIns="0" lIns="0" bIns="0" rIns="0">
              <a:spAutoFit/>
            </a:bodyPr>
            <a:lstStyle/>
            <a:p>
              <a:pPr algn="ctr">
                <a:lnSpc>
                  <a:spcPts val="3677"/>
                </a:lnSpc>
                <a:spcBef>
                  <a:spcPct val="0"/>
                </a:spcBef>
              </a:pPr>
              <a:r>
                <a:rPr lang="en-US" b="true" sz="2626">
                  <a:solidFill>
                    <a:srgbClr val="223C5D"/>
                  </a:solidFill>
                  <a:latin typeface="Canva Sans Bold"/>
                  <a:ea typeface="Canva Sans Bold"/>
                  <a:cs typeface="Canva Sans Bold"/>
                  <a:sym typeface="Canva Sans Bold"/>
                </a:rPr>
                <a:t>Original Image</a:t>
              </a:r>
            </a:p>
          </p:txBody>
        </p:sp>
        <p:sp>
          <p:nvSpPr>
            <p:cNvPr name="TextBox 18" id="18"/>
            <p:cNvSpPr txBox="true"/>
            <p:nvPr/>
          </p:nvSpPr>
          <p:spPr>
            <a:xfrm rot="0">
              <a:off x="9358526" y="10816249"/>
              <a:ext cx="4871604" cy="580963"/>
            </a:xfrm>
            <a:prstGeom prst="rect">
              <a:avLst/>
            </a:prstGeom>
          </p:spPr>
          <p:txBody>
            <a:bodyPr anchor="t" rtlCol="false" tIns="0" lIns="0" bIns="0" rIns="0">
              <a:spAutoFit/>
            </a:bodyPr>
            <a:lstStyle/>
            <a:p>
              <a:pPr algn="ctr">
                <a:lnSpc>
                  <a:spcPts val="3677"/>
                </a:lnSpc>
                <a:spcBef>
                  <a:spcPct val="0"/>
                </a:spcBef>
              </a:pPr>
              <a:r>
                <a:rPr lang="en-US" b="true" sz="2626">
                  <a:solidFill>
                    <a:srgbClr val="223C5D"/>
                  </a:solidFill>
                  <a:latin typeface="Canva Sans Bold"/>
                  <a:ea typeface="Canva Sans Bold"/>
                  <a:cs typeface="Canva Sans Bold"/>
                  <a:sym typeface="Canva Sans Bold"/>
                </a:rPr>
                <a:t>Retargeted Image</a:t>
              </a:r>
            </a:p>
          </p:txBody>
        </p:sp>
        <p:sp>
          <p:nvSpPr>
            <p:cNvPr name="TextBox 19" id="19"/>
            <p:cNvSpPr txBox="true"/>
            <p:nvPr/>
          </p:nvSpPr>
          <p:spPr>
            <a:xfrm rot="0">
              <a:off x="9358526" y="5391489"/>
              <a:ext cx="4871604" cy="580963"/>
            </a:xfrm>
            <a:prstGeom prst="rect">
              <a:avLst/>
            </a:prstGeom>
          </p:spPr>
          <p:txBody>
            <a:bodyPr anchor="t" rtlCol="false" tIns="0" lIns="0" bIns="0" rIns="0">
              <a:spAutoFit/>
            </a:bodyPr>
            <a:lstStyle/>
            <a:p>
              <a:pPr algn="ctr">
                <a:lnSpc>
                  <a:spcPts val="3677"/>
                </a:lnSpc>
                <a:spcBef>
                  <a:spcPct val="0"/>
                </a:spcBef>
              </a:pPr>
              <a:r>
                <a:rPr lang="en-US" b="true" sz="2626">
                  <a:solidFill>
                    <a:srgbClr val="223C5D"/>
                  </a:solidFill>
                  <a:latin typeface="Canva Sans Bold"/>
                  <a:ea typeface="Canva Sans Bold"/>
                  <a:cs typeface="Canva Sans Bold"/>
                  <a:sym typeface="Canva Sans Bold"/>
                </a:rPr>
                <a:t>Retargeted Image</a:t>
              </a:r>
            </a:p>
          </p:txBody>
        </p:sp>
      </p:grpSp>
      <p:grpSp>
        <p:nvGrpSpPr>
          <p:cNvPr name="Group 20" id="20"/>
          <p:cNvGrpSpPr/>
          <p:nvPr/>
        </p:nvGrpSpPr>
        <p:grpSpPr>
          <a:xfrm rot="0">
            <a:off x="0" y="325226"/>
            <a:ext cx="11866187" cy="1292490"/>
            <a:chOff x="0" y="0"/>
            <a:chExt cx="3207981" cy="349420"/>
          </a:xfrm>
        </p:grpSpPr>
        <p:sp>
          <p:nvSpPr>
            <p:cNvPr name="Freeform 21" id="21"/>
            <p:cNvSpPr/>
            <p:nvPr/>
          </p:nvSpPr>
          <p:spPr>
            <a:xfrm flipH="false" flipV="false" rot="0">
              <a:off x="0" y="0"/>
              <a:ext cx="3207981" cy="349420"/>
            </a:xfrm>
            <a:custGeom>
              <a:avLst/>
              <a:gdLst/>
              <a:ahLst/>
              <a:cxnLst/>
              <a:rect r="r" b="b" t="t" l="l"/>
              <a:pathLst>
                <a:path h="349420" w="3207981">
                  <a:moveTo>
                    <a:pt x="3004781" y="0"/>
                  </a:moveTo>
                  <a:lnTo>
                    <a:pt x="0" y="0"/>
                  </a:lnTo>
                  <a:lnTo>
                    <a:pt x="0" y="349420"/>
                  </a:lnTo>
                  <a:lnTo>
                    <a:pt x="3004781" y="349420"/>
                  </a:lnTo>
                  <a:lnTo>
                    <a:pt x="3207981" y="174710"/>
                  </a:lnTo>
                  <a:lnTo>
                    <a:pt x="3004781" y="0"/>
                  </a:lnTo>
                  <a:close/>
                </a:path>
              </a:pathLst>
            </a:custGeom>
            <a:solidFill>
              <a:srgbClr val="FFFFFF"/>
            </a:solidFill>
          </p:spPr>
        </p:sp>
        <p:sp>
          <p:nvSpPr>
            <p:cNvPr name="TextBox 22" id="22"/>
            <p:cNvSpPr txBox="true"/>
            <p:nvPr/>
          </p:nvSpPr>
          <p:spPr>
            <a:xfrm>
              <a:off x="0" y="-38100"/>
              <a:ext cx="3093681" cy="387520"/>
            </a:xfrm>
            <a:prstGeom prst="rect">
              <a:avLst/>
            </a:prstGeom>
          </p:spPr>
          <p:txBody>
            <a:bodyPr anchor="ctr" rtlCol="false" tIns="50800" lIns="50800" bIns="50800" rIns="50800"/>
            <a:lstStyle/>
            <a:p>
              <a:pPr algn="ctr">
                <a:lnSpc>
                  <a:spcPts val="3454"/>
                </a:lnSpc>
              </a:pPr>
            </a:p>
          </p:txBody>
        </p:sp>
      </p:grpSp>
      <p:sp>
        <p:nvSpPr>
          <p:cNvPr name="TextBox 23" id="23"/>
          <p:cNvSpPr txBox="true"/>
          <p:nvPr/>
        </p:nvSpPr>
        <p:spPr>
          <a:xfrm rot="0">
            <a:off x="-928932" y="487918"/>
            <a:ext cx="11000566" cy="909955"/>
          </a:xfrm>
          <a:prstGeom prst="rect">
            <a:avLst/>
          </a:prstGeom>
        </p:spPr>
        <p:txBody>
          <a:bodyPr anchor="t" rtlCol="false" tIns="0" lIns="0" bIns="0" rIns="0">
            <a:spAutoFit/>
          </a:bodyPr>
          <a:lstStyle/>
          <a:p>
            <a:pPr algn="ctr">
              <a:lnSpc>
                <a:spcPts val="7280"/>
              </a:lnSpc>
              <a:spcBef>
                <a:spcPct val="0"/>
              </a:spcBef>
            </a:pPr>
            <a:r>
              <a:rPr lang="en-US" b="true" sz="5600">
                <a:solidFill>
                  <a:srgbClr val="223C5D"/>
                </a:solidFill>
                <a:latin typeface="Canva Sans Bold"/>
                <a:ea typeface="Canva Sans Bold"/>
                <a:cs typeface="Canva Sans Bold"/>
                <a:sym typeface="Canva Sans Bold"/>
              </a:rPr>
              <a:t>Survey Results Analysis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6052891" y="-4279605"/>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alphaModFix amt="7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alpha val="80000"/>
              </a:srgbClr>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3454"/>
                </a:lnSpc>
              </a:pPr>
            </a:p>
          </p:txBody>
        </p:sp>
      </p:grpSp>
      <p:grpSp>
        <p:nvGrpSpPr>
          <p:cNvPr name="Group 7" id="7"/>
          <p:cNvGrpSpPr/>
          <p:nvPr/>
        </p:nvGrpSpPr>
        <p:grpSpPr>
          <a:xfrm rot="0">
            <a:off x="0" y="257175"/>
            <a:ext cx="11252212" cy="1543050"/>
            <a:chOff x="0" y="0"/>
            <a:chExt cx="2963545" cy="406400"/>
          </a:xfrm>
        </p:grpSpPr>
        <p:sp>
          <p:nvSpPr>
            <p:cNvPr name="Freeform 8" id="8"/>
            <p:cNvSpPr/>
            <p:nvPr/>
          </p:nvSpPr>
          <p:spPr>
            <a:xfrm flipH="false" flipV="false" rot="0">
              <a:off x="0" y="0"/>
              <a:ext cx="2963545" cy="406400"/>
            </a:xfrm>
            <a:custGeom>
              <a:avLst/>
              <a:gdLst/>
              <a:ahLst/>
              <a:cxnLst/>
              <a:rect r="r" b="b" t="t" l="l"/>
              <a:pathLst>
                <a:path h="406400" w="2963545">
                  <a:moveTo>
                    <a:pt x="2760345" y="0"/>
                  </a:moveTo>
                  <a:lnTo>
                    <a:pt x="0" y="0"/>
                  </a:lnTo>
                  <a:lnTo>
                    <a:pt x="0" y="406400"/>
                  </a:lnTo>
                  <a:lnTo>
                    <a:pt x="2760345" y="406400"/>
                  </a:lnTo>
                  <a:lnTo>
                    <a:pt x="2963545" y="203200"/>
                  </a:lnTo>
                  <a:lnTo>
                    <a:pt x="2760345" y="0"/>
                  </a:lnTo>
                  <a:close/>
                </a:path>
              </a:pathLst>
            </a:custGeom>
            <a:solidFill>
              <a:srgbClr val="FFFFFF"/>
            </a:solidFill>
          </p:spPr>
        </p:sp>
        <p:sp>
          <p:nvSpPr>
            <p:cNvPr name="TextBox 9" id="9"/>
            <p:cNvSpPr txBox="true"/>
            <p:nvPr/>
          </p:nvSpPr>
          <p:spPr>
            <a:xfrm>
              <a:off x="0" y="-38100"/>
              <a:ext cx="2849245" cy="444500"/>
            </a:xfrm>
            <a:prstGeom prst="rect">
              <a:avLst/>
            </a:prstGeom>
          </p:spPr>
          <p:txBody>
            <a:bodyPr anchor="ctr" rtlCol="false" tIns="50800" lIns="50800" bIns="50800" rIns="50800"/>
            <a:lstStyle/>
            <a:p>
              <a:pPr algn="ctr">
                <a:lnSpc>
                  <a:spcPts val="3454"/>
                </a:lnSpc>
              </a:pPr>
            </a:p>
          </p:txBody>
        </p:sp>
      </p:grpSp>
      <p:sp>
        <p:nvSpPr>
          <p:cNvPr name="TextBox 10" id="10"/>
          <p:cNvSpPr txBox="true"/>
          <p:nvPr/>
        </p:nvSpPr>
        <p:spPr>
          <a:xfrm rot="0">
            <a:off x="619288" y="545148"/>
            <a:ext cx="9245915" cy="909955"/>
          </a:xfrm>
          <a:prstGeom prst="rect">
            <a:avLst/>
          </a:prstGeom>
        </p:spPr>
        <p:txBody>
          <a:bodyPr anchor="t" rtlCol="false" tIns="0" lIns="0" bIns="0" rIns="0">
            <a:spAutoFit/>
          </a:bodyPr>
          <a:lstStyle/>
          <a:p>
            <a:pPr algn="l">
              <a:lnSpc>
                <a:spcPts val="7280"/>
              </a:lnSpc>
              <a:spcBef>
                <a:spcPct val="0"/>
              </a:spcBef>
            </a:pPr>
            <a:r>
              <a:rPr lang="en-US" b="true" sz="5600">
                <a:solidFill>
                  <a:srgbClr val="223C5D"/>
                </a:solidFill>
                <a:latin typeface="Canva Sans Bold"/>
                <a:ea typeface="Canva Sans Bold"/>
                <a:cs typeface="Canva Sans Bold"/>
                <a:sym typeface="Canva Sans Bold"/>
              </a:rPr>
              <a:t>Survey Results Analysis</a:t>
            </a:r>
          </a:p>
        </p:txBody>
      </p:sp>
      <p:sp>
        <p:nvSpPr>
          <p:cNvPr name="TextBox 11" id="11"/>
          <p:cNvSpPr txBox="true"/>
          <p:nvPr/>
        </p:nvSpPr>
        <p:spPr>
          <a:xfrm rot="0">
            <a:off x="2190423" y="3418625"/>
            <a:ext cx="12481960" cy="4547302"/>
          </a:xfrm>
          <a:prstGeom prst="rect">
            <a:avLst/>
          </a:prstGeom>
        </p:spPr>
        <p:txBody>
          <a:bodyPr anchor="t" rtlCol="false" tIns="0" lIns="0" bIns="0" rIns="0">
            <a:spAutoFit/>
          </a:bodyPr>
          <a:lstStyle/>
          <a:p>
            <a:pPr algn="just" marL="0" indent="0" lvl="0">
              <a:lnSpc>
                <a:spcPts val="4503"/>
              </a:lnSpc>
            </a:pPr>
            <a:r>
              <a:rPr lang="en-US" sz="3002">
                <a:solidFill>
                  <a:srgbClr val="223C5D"/>
                </a:solidFill>
                <a:latin typeface="Canva Sans"/>
                <a:ea typeface="Canva Sans"/>
                <a:cs typeface="Canva Sans"/>
                <a:sym typeface="Canva Sans"/>
              </a:rPr>
              <a:t>Our image retargeting project for individuals with retinitis pigmentosa (RP) shows high effectiveness, with a Mean Opinion Score (MOS) of about 4 out of 5 across 10 sample images. This indicates minimal distortion and high similarity to the originals. Consistent results across images and metrics highlight the method's robustness and potential to enhance digital accessibility for RP patients, improving their visual experience by making images clearer within their limited field of vision.</a:t>
            </a:r>
          </a:p>
        </p:txBody>
      </p:sp>
      <p:sp>
        <p:nvSpPr>
          <p:cNvPr name="TextBox 12" id="12"/>
          <p:cNvSpPr txBox="true"/>
          <p:nvPr/>
        </p:nvSpPr>
        <p:spPr>
          <a:xfrm rot="0">
            <a:off x="1701675" y="2584627"/>
            <a:ext cx="7181553" cy="685800"/>
          </a:xfrm>
          <a:prstGeom prst="rect">
            <a:avLst/>
          </a:prstGeom>
        </p:spPr>
        <p:txBody>
          <a:bodyPr anchor="t" rtlCol="false" tIns="0" lIns="0" bIns="0" rIns="0">
            <a:spAutoFit/>
          </a:bodyPr>
          <a:lstStyle/>
          <a:p>
            <a:pPr algn="l" marL="0" indent="0" lvl="0">
              <a:lnSpc>
                <a:spcPts val="5400"/>
              </a:lnSpc>
            </a:pPr>
            <a:r>
              <a:rPr lang="en-US" b="true" sz="4500">
                <a:solidFill>
                  <a:srgbClr val="223C5D"/>
                </a:solidFill>
                <a:latin typeface="Canva Sans Bold"/>
                <a:ea typeface="Canva Sans Bold"/>
                <a:cs typeface="Canva Sans Bold"/>
                <a:sym typeface="Canva Sans Bold"/>
              </a:rPr>
              <a:t>Conclusion</a:t>
            </a:r>
            <a:r>
              <a:rPr lang="en-US" b="true" sz="4500">
                <a:solidFill>
                  <a:srgbClr val="223C5D"/>
                </a:solidFill>
                <a:latin typeface="Canva Sans Bold"/>
                <a:ea typeface="Canva Sans Bold"/>
                <a:cs typeface="Canva Sans Bold"/>
                <a:sym typeface="Canva Sans Bold"/>
              </a:rPr>
              <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6975907" y="5850418"/>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alphaModFix amt="7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16576" y="-9011123"/>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8078708" cy="10287000"/>
            <a:chOff x="0" y="0"/>
            <a:chExt cx="10771611" cy="13716000"/>
          </a:xfrm>
        </p:grpSpPr>
        <p:pic>
          <p:nvPicPr>
            <p:cNvPr name="Picture 5" id="5"/>
            <p:cNvPicPr>
              <a:picLocks noChangeAspect="true"/>
            </p:cNvPicPr>
            <p:nvPr/>
          </p:nvPicPr>
          <p:blipFill>
            <a:blip r:embed="rId4"/>
            <a:srcRect l="10733" t="0" r="10733" b="0"/>
            <a:stretch>
              <a:fillRect/>
            </a:stretch>
          </p:blipFill>
          <p:spPr>
            <a:xfrm flipH="false" flipV="false">
              <a:off x="0" y="0"/>
              <a:ext cx="10771611" cy="13716000"/>
            </a:xfrm>
            <a:prstGeom prst="rect">
              <a:avLst/>
            </a:prstGeom>
          </p:spPr>
        </p:pic>
      </p:grpSp>
      <p:grpSp>
        <p:nvGrpSpPr>
          <p:cNvPr name="Group 6" id="6"/>
          <p:cNvGrpSpPr/>
          <p:nvPr/>
        </p:nvGrpSpPr>
        <p:grpSpPr>
          <a:xfrm rot="0">
            <a:off x="15442821" y="5143500"/>
            <a:ext cx="10948548" cy="109485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9147601" y="2250529"/>
            <a:ext cx="7246368" cy="2041794"/>
            <a:chOff x="0" y="0"/>
            <a:chExt cx="1908508" cy="537757"/>
          </a:xfrm>
        </p:grpSpPr>
        <p:sp>
          <p:nvSpPr>
            <p:cNvPr name="Freeform 10" id="10"/>
            <p:cNvSpPr/>
            <p:nvPr/>
          </p:nvSpPr>
          <p:spPr>
            <a:xfrm flipH="false" flipV="false" rot="0">
              <a:off x="0" y="0"/>
              <a:ext cx="1908509" cy="537757"/>
            </a:xfrm>
            <a:custGeom>
              <a:avLst/>
              <a:gdLst/>
              <a:ahLst/>
              <a:cxnLst/>
              <a:rect r="r" b="b" t="t" l="l"/>
              <a:pathLst>
                <a:path h="537757" w="1908509">
                  <a:moveTo>
                    <a:pt x="0" y="0"/>
                  </a:moveTo>
                  <a:lnTo>
                    <a:pt x="1908509" y="0"/>
                  </a:lnTo>
                  <a:lnTo>
                    <a:pt x="1908509" y="537757"/>
                  </a:lnTo>
                  <a:lnTo>
                    <a:pt x="0" y="537757"/>
                  </a:lnTo>
                  <a:close/>
                </a:path>
              </a:pathLst>
            </a:custGeom>
            <a:solidFill>
              <a:srgbClr val="FFFFFF">
                <a:alpha val="80000"/>
              </a:srgbClr>
            </a:solidFill>
          </p:spPr>
        </p:sp>
        <p:sp>
          <p:nvSpPr>
            <p:cNvPr name="TextBox 11" id="11"/>
            <p:cNvSpPr txBox="true"/>
            <p:nvPr/>
          </p:nvSpPr>
          <p:spPr>
            <a:xfrm>
              <a:off x="0" y="-38100"/>
              <a:ext cx="1908508" cy="575857"/>
            </a:xfrm>
            <a:prstGeom prst="rect">
              <a:avLst/>
            </a:prstGeom>
          </p:spPr>
          <p:txBody>
            <a:bodyPr anchor="ctr" rtlCol="false" tIns="254000" lIns="254000" bIns="254000" rIns="254000"/>
            <a:lstStyle/>
            <a:p>
              <a:pPr algn="l">
                <a:lnSpc>
                  <a:spcPts val="3454"/>
                </a:lnSpc>
              </a:pPr>
              <a:r>
                <a:rPr lang="en-US" b="true" sz="2467">
                  <a:solidFill>
                    <a:srgbClr val="000000">
                      <a:alpha val="80000"/>
                    </a:srgbClr>
                  </a:solidFill>
                  <a:latin typeface="Canva Sans Bold"/>
                  <a:ea typeface="Canva Sans Bold"/>
                  <a:cs typeface="Canva Sans Bold"/>
                  <a:sym typeface="Canva Sans Bold"/>
                </a:rPr>
                <a:t>What is RP?</a:t>
              </a:r>
            </a:p>
            <a:p>
              <a:pPr algn="l">
                <a:lnSpc>
                  <a:spcPts val="3454"/>
                </a:lnSpc>
              </a:pPr>
              <a:r>
                <a:rPr lang="en-US" sz="2467">
                  <a:solidFill>
                    <a:srgbClr val="000000">
                      <a:alpha val="80000"/>
                    </a:srgbClr>
                  </a:solidFill>
                  <a:latin typeface="Canva Sans"/>
                  <a:ea typeface="Canva Sans"/>
                  <a:cs typeface="Canva Sans"/>
                  <a:sym typeface="Canva Sans"/>
                </a:rPr>
                <a:t>RP is a rare, degenerative eye disease that gradually leads to vision loss.</a:t>
              </a:r>
            </a:p>
          </p:txBody>
        </p:sp>
      </p:grpSp>
      <p:grpSp>
        <p:nvGrpSpPr>
          <p:cNvPr name="Group 12" id="12"/>
          <p:cNvGrpSpPr/>
          <p:nvPr/>
        </p:nvGrpSpPr>
        <p:grpSpPr>
          <a:xfrm rot="0">
            <a:off x="9144000" y="4855664"/>
            <a:ext cx="7246368" cy="2184087"/>
            <a:chOff x="0" y="0"/>
            <a:chExt cx="1908508" cy="575233"/>
          </a:xfrm>
        </p:grpSpPr>
        <p:sp>
          <p:nvSpPr>
            <p:cNvPr name="Freeform 13" id="13"/>
            <p:cNvSpPr/>
            <p:nvPr/>
          </p:nvSpPr>
          <p:spPr>
            <a:xfrm flipH="false" flipV="false" rot="0">
              <a:off x="0" y="0"/>
              <a:ext cx="1908509" cy="575233"/>
            </a:xfrm>
            <a:custGeom>
              <a:avLst/>
              <a:gdLst/>
              <a:ahLst/>
              <a:cxnLst/>
              <a:rect r="r" b="b" t="t" l="l"/>
              <a:pathLst>
                <a:path h="575233" w="1908509">
                  <a:moveTo>
                    <a:pt x="0" y="0"/>
                  </a:moveTo>
                  <a:lnTo>
                    <a:pt x="1908509" y="0"/>
                  </a:lnTo>
                  <a:lnTo>
                    <a:pt x="1908509" y="575233"/>
                  </a:lnTo>
                  <a:lnTo>
                    <a:pt x="0" y="575233"/>
                  </a:lnTo>
                  <a:close/>
                </a:path>
              </a:pathLst>
            </a:custGeom>
            <a:solidFill>
              <a:srgbClr val="FFFFFF">
                <a:alpha val="80000"/>
              </a:srgbClr>
            </a:solidFill>
          </p:spPr>
        </p:sp>
        <p:sp>
          <p:nvSpPr>
            <p:cNvPr name="TextBox 14" id="14"/>
            <p:cNvSpPr txBox="true"/>
            <p:nvPr/>
          </p:nvSpPr>
          <p:spPr>
            <a:xfrm>
              <a:off x="0" y="-38100"/>
              <a:ext cx="1908508" cy="613333"/>
            </a:xfrm>
            <a:prstGeom prst="rect">
              <a:avLst/>
            </a:prstGeom>
          </p:spPr>
          <p:txBody>
            <a:bodyPr anchor="ctr" rtlCol="false" tIns="254000" lIns="254000" bIns="254000" rIns="254000"/>
            <a:lstStyle/>
            <a:p>
              <a:pPr algn="l">
                <a:lnSpc>
                  <a:spcPts val="3454"/>
                </a:lnSpc>
              </a:pPr>
              <a:r>
                <a:rPr lang="en-US" b="true" sz="2467">
                  <a:solidFill>
                    <a:srgbClr val="000000">
                      <a:alpha val="80000"/>
                    </a:srgbClr>
                  </a:solidFill>
                  <a:latin typeface="Canva Sans Bold"/>
                  <a:ea typeface="Canva Sans Bold"/>
                  <a:cs typeface="Canva Sans Bold"/>
                  <a:sym typeface="Canva Sans Bold"/>
                </a:rPr>
                <a:t>Prevalence</a:t>
              </a:r>
            </a:p>
            <a:p>
              <a:pPr algn="l">
                <a:lnSpc>
                  <a:spcPts val="3454"/>
                </a:lnSpc>
              </a:pPr>
              <a:r>
                <a:rPr lang="en-US" sz="2467">
                  <a:solidFill>
                    <a:srgbClr val="000000">
                      <a:alpha val="80000"/>
                    </a:srgbClr>
                  </a:solidFill>
                  <a:latin typeface="Canva Sans"/>
                  <a:ea typeface="Canva Sans"/>
                  <a:cs typeface="Canva Sans"/>
                  <a:sym typeface="Canva Sans"/>
                </a:rPr>
                <a:t>RP affects approximately 1 in 4000 worldwide, with prevalence rates varying by region and ethnicity.</a:t>
              </a:r>
            </a:p>
          </p:txBody>
        </p:sp>
      </p:grpSp>
      <p:grpSp>
        <p:nvGrpSpPr>
          <p:cNvPr name="Group 15" id="15"/>
          <p:cNvGrpSpPr/>
          <p:nvPr/>
        </p:nvGrpSpPr>
        <p:grpSpPr>
          <a:xfrm rot="0">
            <a:off x="9147601" y="7460799"/>
            <a:ext cx="7246368" cy="2184087"/>
            <a:chOff x="0" y="0"/>
            <a:chExt cx="1908508" cy="575233"/>
          </a:xfrm>
        </p:grpSpPr>
        <p:sp>
          <p:nvSpPr>
            <p:cNvPr name="Freeform 16" id="16"/>
            <p:cNvSpPr/>
            <p:nvPr/>
          </p:nvSpPr>
          <p:spPr>
            <a:xfrm flipH="false" flipV="false" rot="0">
              <a:off x="0" y="0"/>
              <a:ext cx="1908509" cy="575233"/>
            </a:xfrm>
            <a:custGeom>
              <a:avLst/>
              <a:gdLst/>
              <a:ahLst/>
              <a:cxnLst/>
              <a:rect r="r" b="b" t="t" l="l"/>
              <a:pathLst>
                <a:path h="575233" w="1908509">
                  <a:moveTo>
                    <a:pt x="0" y="0"/>
                  </a:moveTo>
                  <a:lnTo>
                    <a:pt x="1908509" y="0"/>
                  </a:lnTo>
                  <a:lnTo>
                    <a:pt x="1908509" y="575233"/>
                  </a:lnTo>
                  <a:lnTo>
                    <a:pt x="0" y="575233"/>
                  </a:lnTo>
                  <a:close/>
                </a:path>
              </a:pathLst>
            </a:custGeom>
            <a:solidFill>
              <a:srgbClr val="FFFFFF">
                <a:alpha val="80000"/>
              </a:srgbClr>
            </a:solidFill>
          </p:spPr>
        </p:sp>
        <p:sp>
          <p:nvSpPr>
            <p:cNvPr name="TextBox 17" id="17"/>
            <p:cNvSpPr txBox="true"/>
            <p:nvPr/>
          </p:nvSpPr>
          <p:spPr>
            <a:xfrm>
              <a:off x="0" y="-38100"/>
              <a:ext cx="1908508" cy="613333"/>
            </a:xfrm>
            <a:prstGeom prst="rect">
              <a:avLst/>
            </a:prstGeom>
          </p:spPr>
          <p:txBody>
            <a:bodyPr anchor="ctr" rtlCol="false" tIns="254000" lIns="254000" bIns="254000" rIns="254000"/>
            <a:lstStyle/>
            <a:p>
              <a:pPr algn="l">
                <a:lnSpc>
                  <a:spcPts val="3454"/>
                </a:lnSpc>
              </a:pPr>
              <a:r>
                <a:rPr lang="en-US" b="true" sz="2467">
                  <a:solidFill>
                    <a:srgbClr val="000000">
                      <a:alpha val="80000"/>
                    </a:srgbClr>
                  </a:solidFill>
                  <a:latin typeface="Canva Sans Bold"/>
                  <a:ea typeface="Canva Sans Bold"/>
                  <a:cs typeface="Canva Sans Bold"/>
                  <a:sym typeface="Canva Sans Bold"/>
                </a:rPr>
                <a:t>Degenerative Nature</a:t>
              </a:r>
            </a:p>
            <a:p>
              <a:pPr algn="l">
                <a:lnSpc>
                  <a:spcPts val="3454"/>
                </a:lnSpc>
              </a:pPr>
              <a:r>
                <a:rPr lang="en-US" sz="2467">
                  <a:solidFill>
                    <a:srgbClr val="000000">
                      <a:alpha val="80000"/>
                    </a:srgbClr>
                  </a:solidFill>
                  <a:latin typeface="Canva Sans"/>
                  <a:ea typeface="Canva Sans"/>
                  <a:cs typeface="Canva Sans"/>
                  <a:sym typeface="Canva Sans"/>
                </a:rPr>
                <a:t>RP is a degenerative disease, with vision loss gradually increasing over time and leading to legal blindness in severe cases.</a:t>
              </a:r>
            </a:p>
          </p:txBody>
        </p:sp>
      </p:grpSp>
      <p:sp>
        <p:nvSpPr>
          <p:cNvPr name="TextBox 18" id="18"/>
          <p:cNvSpPr txBox="true"/>
          <p:nvPr/>
        </p:nvSpPr>
        <p:spPr>
          <a:xfrm rot="0">
            <a:off x="9147601" y="1028666"/>
            <a:ext cx="6244397" cy="990519"/>
          </a:xfrm>
          <a:prstGeom prst="rect">
            <a:avLst/>
          </a:prstGeom>
        </p:spPr>
        <p:txBody>
          <a:bodyPr anchor="t" rtlCol="false" tIns="0" lIns="0" bIns="0" rIns="0">
            <a:spAutoFit/>
          </a:bodyPr>
          <a:lstStyle/>
          <a:p>
            <a:pPr algn="l" marL="0" indent="0" lvl="0">
              <a:lnSpc>
                <a:spcPts val="7800"/>
              </a:lnSpc>
            </a:pPr>
            <a:r>
              <a:rPr lang="en-US" sz="6500">
                <a:solidFill>
                  <a:srgbClr val="FFFFFF"/>
                </a:solidFill>
                <a:latin typeface="Open Sauce"/>
                <a:ea typeface="Open Sauce"/>
                <a:cs typeface="Open Sauce"/>
                <a:sym typeface="Open Sauce"/>
              </a:rPr>
              <a:t>I</a:t>
            </a:r>
            <a:r>
              <a:rPr lang="en-US" sz="6500">
                <a:solidFill>
                  <a:srgbClr val="FFFFFF"/>
                </a:solidFill>
                <a:latin typeface="Open Sauce"/>
                <a:ea typeface="Open Sauce"/>
                <a:cs typeface="Open Sauce"/>
                <a:sym typeface="Open Sauce"/>
              </a:rPr>
              <a:t>ntroduction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57633" y="4319267"/>
            <a:ext cx="9172734" cy="1477017"/>
          </a:xfrm>
          <a:prstGeom prst="rect">
            <a:avLst/>
          </a:prstGeom>
        </p:spPr>
        <p:txBody>
          <a:bodyPr anchor="t" rtlCol="false" tIns="0" lIns="0" bIns="0" rIns="0">
            <a:spAutoFit/>
          </a:bodyPr>
          <a:lstStyle/>
          <a:p>
            <a:pPr algn="ctr">
              <a:lnSpc>
                <a:spcPts val="12039"/>
              </a:lnSpc>
              <a:spcBef>
                <a:spcPct val="0"/>
              </a:spcBef>
            </a:pPr>
            <a:r>
              <a:rPr lang="en-US" b="true" sz="8599">
                <a:solidFill>
                  <a:srgbClr val="F2F4F5"/>
                </a:solidFill>
                <a:latin typeface="Oswald Bold"/>
                <a:ea typeface="Oswald Bold"/>
                <a:cs typeface="Oswald Bold"/>
                <a:sym typeface="Oswald Bold"/>
              </a:rPr>
              <a:t>System Architecture</a:t>
            </a:r>
          </a:p>
        </p:txBody>
      </p:sp>
      <p:sp>
        <p:nvSpPr>
          <p:cNvPr name="Freeform 4" id="4"/>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4472167" y="-7283205"/>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86589">
            <a:off x="11435490" y="5598584"/>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1025207"/>
            <a:ext cx="16230600" cy="8233093"/>
            <a:chOff x="0" y="0"/>
            <a:chExt cx="4274726" cy="2168387"/>
          </a:xfrm>
        </p:grpSpPr>
        <p:sp>
          <p:nvSpPr>
            <p:cNvPr name="Freeform 6" id="6"/>
            <p:cNvSpPr/>
            <p:nvPr/>
          </p:nvSpPr>
          <p:spPr>
            <a:xfrm flipH="false" flipV="false" rot="0">
              <a:off x="0" y="0"/>
              <a:ext cx="4274726" cy="2168387"/>
            </a:xfrm>
            <a:custGeom>
              <a:avLst/>
              <a:gdLst/>
              <a:ahLst/>
              <a:cxnLst/>
              <a:rect r="r" b="b" t="t" l="l"/>
              <a:pathLst>
                <a:path h="2168387" w="4274726">
                  <a:moveTo>
                    <a:pt x="24327" y="0"/>
                  </a:moveTo>
                  <a:lnTo>
                    <a:pt x="4250399" y="0"/>
                  </a:lnTo>
                  <a:cubicBezTo>
                    <a:pt x="4263834" y="0"/>
                    <a:pt x="4274726" y="10891"/>
                    <a:pt x="4274726" y="24327"/>
                  </a:cubicBezTo>
                  <a:lnTo>
                    <a:pt x="4274726" y="2144060"/>
                  </a:lnTo>
                  <a:cubicBezTo>
                    <a:pt x="4274726" y="2157495"/>
                    <a:pt x="4263834" y="2168387"/>
                    <a:pt x="4250399" y="2168387"/>
                  </a:cubicBezTo>
                  <a:lnTo>
                    <a:pt x="24327" y="2168387"/>
                  </a:lnTo>
                  <a:cubicBezTo>
                    <a:pt x="10891" y="2168387"/>
                    <a:pt x="0" y="2157495"/>
                    <a:pt x="0" y="2144060"/>
                  </a:cubicBezTo>
                  <a:lnTo>
                    <a:pt x="0" y="24327"/>
                  </a:lnTo>
                  <a:cubicBezTo>
                    <a:pt x="0" y="10891"/>
                    <a:pt x="10891" y="0"/>
                    <a:pt x="24327" y="0"/>
                  </a:cubicBezTo>
                  <a:close/>
                </a:path>
              </a:pathLst>
            </a:custGeom>
            <a:solidFill>
              <a:srgbClr val="FFFFFF"/>
            </a:solidFill>
          </p:spPr>
        </p:sp>
        <p:sp>
          <p:nvSpPr>
            <p:cNvPr name="TextBox 7" id="7"/>
            <p:cNvSpPr txBox="true"/>
            <p:nvPr/>
          </p:nvSpPr>
          <p:spPr>
            <a:xfrm>
              <a:off x="0" y="-38100"/>
              <a:ext cx="4274726" cy="2206487"/>
            </a:xfrm>
            <a:prstGeom prst="rect">
              <a:avLst/>
            </a:prstGeom>
          </p:spPr>
          <p:txBody>
            <a:bodyPr anchor="ctr" rtlCol="false" tIns="50800" lIns="50800" bIns="50800" rIns="50800"/>
            <a:lstStyle/>
            <a:p>
              <a:pPr algn="ctr">
                <a:lnSpc>
                  <a:spcPts val="3454"/>
                </a:lnSpc>
              </a:pPr>
            </a:p>
          </p:txBody>
        </p:sp>
      </p:grpSp>
      <p:grpSp>
        <p:nvGrpSpPr>
          <p:cNvPr name="Group 8" id="8"/>
          <p:cNvGrpSpPr/>
          <p:nvPr/>
        </p:nvGrpSpPr>
        <p:grpSpPr>
          <a:xfrm rot="0">
            <a:off x="0" y="411326"/>
            <a:ext cx="8670555" cy="1543050"/>
            <a:chOff x="0" y="0"/>
            <a:chExt cx="2283603" cy="406400"/>
          </a:xfrm>
        </p:grpSpPr>
        <p:sp>
          <p:nvSpPr>
            <p:cNvPr name="Freeform 9" id="9"/>
            <p:cNvSpPr/>
            <p:nvPr/>
          </p:nvSpPr>
          <p:spPr>
            <a:xfrm flipH="false" flipV="false" rot="0">
              <a:off x="0" y="0"/>
              <a:ext cx="2283603" cy="406400"/>
            </a:xfrm>
            <a:custGeom>
              <a:avLst/>
              <a:gdLst/>
              <a:ahLst/>
              <a:cxnLst/>
              <a:rect r="r" b="b" t="t" l="l"/>
              <a:pathLst>
                <a:path h="406400" w="2283603">
                  <a:moveTo>
                    <a:pt x="2080403" y="0"/>
                  </a:moveTo>
                  <a:lnTo>
                    <a:pt x="0" y="0"/>
                  </a:lnTo>
                  <a:lnTo>
                    <a:pt x="0" y="406400"/>
                  </a:lnTo>
                  <a:lnTo>
                    <a:pt x="2080403" y="406400"/>
                  </a:lnTo>
                  <a:lnTo>
                    <a:pt x="2283603" y="203200"/>
                  </a:lnTo>
                  <a:lnTo>
                    <a:pt x="2080403" y="0"/>
                  </a:lnTo>
                  <a:close/>
                </a:path>
              </a:pathLst>
            </a:custGeom>
            <a:solidFill>
              <a:srgbClr val="062645"/>
            </a:solidFill>
          </p:spPr>
        </p:sp>
        <p:sp>
          <p:nvSpPr>
            <p:cNvPr name="TextBox 10" id="10"/>
            <p:cNvSpPr txBox="true"/>
            <p:nvPr/>
          </p:nvSpPr>
          <p:spPr>
            <a:xfrm>
              <a:off x="0" y="-38100"/>
              <a:ext cx="2169303" cy="444500"/>
            </a:xfrm>
            <a:prstGeom prst="rect">
              <a:avLst/>
            </a:prstGeom>
          </p:spPr>
          <p:txBody>
            <a:bodyPr anchor="ctr" rtlCol="false" tIns="50800" lIns="50800" bIns="50800" rIns="50800"/>
            <a:lstStyle/>
            <a:p>
              <a:pPr algn="ctr">
                <a:lnSpc>
                  <a:spcPts val="3454"/>
                </a:lnSpc>
              </a:pPr>
            </a:p>
          </p:txBody>
        </p:sp>
      </p:grpSp>
      <p:sp>
        <p:nvSpPr>
          <p:cNvPr name="TextBox 11" id="11"/>
          <p:cNvSpPr txBox="true"/>
          <p:nvPr/>
        </p:nvSpPr>
        <p:spPr>
          <a:xfrm rot="0">
            <a:off x="523910" y="681419"/>
            <a:ext cx="7622735" cy="909955"/>
          </a:xfrm>
          <a:prstGeom prst="rect">
            <a:avLst/>
          </a:prstGeom>
        </p:spPr>
        <p:txBody>
          <a:bodyPr anchor="t" rtlCol="false" tIns="0" lIns="0" bIns="0" rIns="0">
            <a:spAutoFit/>
          </a:bodyPr>
          <a:lstStyle/>
          <a:p>
            <a:pPr algn="just">
              <a:lnSpc>
                <a:spcPts val="7280"/>
              </a:lnSpc>
              <a:spcBef>
                <a:spcPct val="0"/>
              </a:spcBef>
            </a:pPr>
            <a:r>
              <a:rPr lang="en-US" b="true" sz="5600">
                <a:solidFill>
                  <a:srgbClr val="FFFFFF"/>
                </a:solidFill>
                <a:latin typeface="Open Sauce Bold"/>
                <a:ea typeface="Open Sauce Bold"/>
                <a:cs typeface="Open Sauce Bold"/>
                <a:sym typeface="Open Sauce Bold"/>
              </a:rPr>
              <a:t>Used Technologies</a:t>
            </a:r>
          </a:p>
        </p:txBody>
      </p:sp>
      <p:grpSp>
        <p:nvGrpSpPr>
          <p:cNvPr name="Group 12" id="12"/>
          <p:cNvGrpSpPr/>
          <p:nvPr/>
        </p:nvGrpSpPr>
        <p:grpSpPr>
          <a:xfrm rot="0">
            <a:off x="5091329" y="2373359"/>
            <a:ext cx="3152205" cy="848296"/>
            <a:chOff x="0" y="0"/>
            <a:chExt cx="830210" cy="223419"/>
          </a:xfrm>
        </p:grpSpPr>
        <p:sp>
          <p:nvSpPr>
            <p:cNvPr name="Freeform 13" id="13"/>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name="TextBox 14" id="14"/>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b="true" sz="2000" spc="100">
                  <a:solidFill>
                    <a:srgbClr val="FFFFFF"/>
                  </a:solidFill>
                  <a:latin typeface="Aileron Bold"/>
                  <a:ea typeface="Aileron Bold"/>
                  <a:cs typeface="Aileron Bold"/>
                  <a:sym typeface="Aileron Bold"/>
                </a:rPr>
                <a:t>Flask</a:t>
              </a:r>
            </a:p>
          </p:txBody>
        </p:sp>
      </p:grpSp>
      <p:grpSp>
        <p:nvGrpSpPr>
          <p:cNvPr name="Group 15" id="15"/>
          <p:cNvGrpSpPr/>
          <p:nvPr/>
        </p:nvGrpSpPr>
        <p:grpSpPr>
          <a:xfrm rot="0">
            <a:off x="5913468" y="4025519"/>
            <a:ext cx="3152205" cy="848296"/>
            <a:chOff x="0" y="0"/>
            <a:chExt cx="830210" cy="223419"/>
          </a:xfrm>
        </p:grpSpPr>
        <p:sp>
          <p:nvSpPr>
            <p:cNvPr name="Freeform 16" id="16"/>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name="TextBox 17" id="17"/>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b="true" sz="2000" spc="100">
                  <a:solidFill>
                    <a:srgbClr val="FFFFFF"/>
                  </a:solidFill>
                  <a:latin typeface="Aileron Bold"/>
                  <a:ea typeface="Aileron Bold"/>
                  <a:cs typeface="Aileron Bold"/>
                  <a:sym typeface="Aileron Bold"/>
                </a:rPr>
                <a:t>PyQt</a:t>
              </a:r>
            </a:p>
          </p:txBody>
        </p:sp>
      </p:grpSp>
      <p:grpSp>
        <p:nvGrpSpPr>
          <p:cNvPr name="Group 18" id="18"/>
          <p:cNvGrpSpPr/>
          <p:nvPr/>
        </p:nvGrpSpPr>
        <p:grpSpPr>
          <a:xfrm rot="0">
            <a:off x="5913468" y="5922502"/>
            <a:ext cx="3152205" cy="848296"/>
            <a:chOff x="0" y="0"/>
            <a:chExt cx="830210" cy="223419"/>
          </a:xfrm>
        </p:grpSpPr>
        <p:sp>
          <p:nvSpPr>
            <p:cNvPr name="Freeform 19" id="19"/>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name="TextBox 20" id="20"/>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b="true" sz="2000" spc="100">
                  <a:solidFill>
                    <a:srgbClr val="FFFFFF"/>
                  </a:solidFill>
                  <a:latin typeface="Aileron Bold"/>
                  <a:ea typeface="Aileron Bold"/>
                  <a:cs typeface="Aileron Bold"/>
                  <a:sym typeface="Aileron Bold"/>
                </a:rPr>
                <a:t>OpenCV</a:t>
              </a:r>
            </a:p>
          </p:txBody>
        </p:sp>
      </p:grpSp>
      <p:grpSp>
        <p:nvGrpSpPr>
          <p:cNvPr name="Group 21" id="21"/>
          <p:cNvGrpSpPr/>
          <p:nvPr/>
        </p:nvGrpSpPr>
        <p:grpSpPr>
          <a:xfrm rot="0">
            <a:off x="5098727" y="7885009"/>
            <a:ext cx="3152205" cy="848296"/>
            <a:chOff x="0" y="0"/>
            <a:chExt cx="830210" cy="223419"/>
          </a:xfrm>
        </p:grpSpPr>
        <p:sp>
          <p:nvSpPr>
            <p:cNvPr name="Freeform 22" id="22"/>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name="TextBox 23" id="23"/>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b="true" sz="2000" spc="100">
                  <a:solidFill>
                    <a:srgbClr val="FFFFFF"/>
                  </a:solidFill>
                  <a:latin typeface="Aileron Bold"/>
                  <a:ea typeface="Aileron Bold"/>
                  <a:cs typeface="Aileron Bold"/>
                  <a:sym typeface="Aileron Bold"/>
                </a:rPr>
                <a:t>PyTorch</a:t>
              </a:r>
            </a:p>
          </p:txBody>
        </p:sp>
      </p:grpSp>
      <p:sp>
        <p:nvSpPr>
          <p:cNvPr name="AutoShape 24" id="24"/>
          <p:cNvSpPr/>
          <p:nvPr/>
        </p:nvSpPr>
        <p:spPr>
          <a:xfrm>
            <a:off x="3882405" y="2797507"/>
            <a:ext cx="1208924" cy="0"/>
          </a:xfrm>
          <a:prstGeom prst="line">
            <a:avLst/>
          </a:prstGeom>
          <a:ln cap="flat" w="38100">
            <a:solidFill>
              <a:srgbClr val="A8A8A8"/>
            </a:solidFill>
            <a:prstDash val="solid"/>
            <a:headEnd type="none" len="sm" w="sm"/>
            <a:tailEnd type="triangle" len="med" w="lg"/>
          </a:ln>
        </p:spPr>
      </p:sp>
      <p:sp>
        <p:nvSpPr>
          <p:cNvPr name="AutoShape 25" id="25"/>
          <p:cNvSpPr/>
          <p:nvPr/>
        </p:nvSpPr>
        <p:spPr>
          <a:xfrm flipV="true">
            <a:off x="3882405" y="2797507"/>
            <a:ext cx="0" cy="1652160"/>
          </a:xfrm>
          <a:prstGeom prst="line">
            <a:avLst/>
          </a:prstGeom>
          <a:ln cap="flat" w="38100">
            <a:solidFill>
              <a:srgbClr val="A8A8A8"/>
            </a:solidFill>
            <a:prstDash val="solid"/>
            <a:headEnd type="none" len="sm" w="sm"/>
            <a:tailEnd type="none" len="sm" w="sm"/>
          </a:ln>
        </p:spPr>
      </p:sp>
      <p:sp>
        <p:nvSpPr>
          <p:cNvPr name="AutoShape 26" id="26"/>
          <p:cNvSpPr/>
          <p:nvPr/>
        </p:nvSpPr>
        <p:spPr>
          <a:xfrm flipV="true">
            <a:off x="3863210" y="7095474"/>
            <a:ext cx="0" cy="1241729"/>
          </a:xfrm>
          <a:prstGeom prst="line">
            <a:avLst/>
          </a:prstGeom>
          <a:ln cap="flat" w="38100">
            <a:solidFill>
              <a:srgbClr val="A8A8A8"/>
            </a:solidFill>
            <a:prstDash val="solid"/>
            <a:headEnd type="none" len="sm" w="sm"/>
            <a:tailEnd type="none" len="sm" w="sm"/>
          </a:ln>
        </p:spPr>
      </p:sp>
      <p:sp>
        <p:nvSpPr>
          <p:cNvPr name="AutoShape 27" id="27"/>
          <p:cNvSpPr/>
          <p:nvPr/>
        </p:nvSpPr>
        <p:spPr>
          <a:xfrm>
            <a:off x="3882405" y="4449667"/>
            <a:ext cx="2031063" cy="0"/>
          </a:xfrm>
          <a:prstGeom prst="line">
            <a:avLst/>
          </a:prstGeom>
          <a:ln cap="flat" w="38100">
            <a:solidFill>
              <a:srgbClr val="A8A8A8"/>
            </a:solidFill>
            <a:prstDash val="solid"/>
            <a:headEnd type="none" len="sm" w="sm"/>
            <a:tailEnd type="triangle" len="med" w="lg"/>
          </a:ln>
        </p:spPr>
      </p:sp>
      <p:sp>
        <p:nvSpPr>
          <p:cNvPr name="AutoShape 28" id="28"/>
          <p:cNvSpPr/>
          <p:nvPr/>
        </p:nvSpPr>
        <p:spPr>
          <a:xfrm flipV="true">
            <a:off x="3863210" y="6346650"/>
            <a:ext cx="2050258" cy="0"/>
          </a:xfrm>
          <a:prstGeom prst="line">
            <a:avLst/>
          </a:prstGeom>
          <a:ln cap="flat" w="38100">
            <a:solidFill>
              <a:srgbClr val="A8A8A8"/>
            </a:solidFill>
            <a:prstDash val="solid"/>
            <a:headEnd type="none" len="sm" w="sm"/>
            <a:tailEnd type="triangle" len="med" w="lg"/>
          </a:ln>
        </p:spPr>
      </p:sp>
      <p:grpSp>
        <p:nvGrpSpPr>
          <p:cNvPr name="Group 29" id="29"/>
          <p:cNvGrpSpPr/>
          <p:nvPr/>
        </p:nvGrpSpPr>
        <p:grpSpPr>
          <a:xfrm rot="0">
            <a:off x="1583028" y="3835120"/>
            <a:ext cx="3359826" cy="335982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31" id="31"/>
            <p:cNvSpPr txBox="true"/>
            <p:nvPr/>
          </p:nvSpPr>
          <p:spPr>
            <a:xfrm>
              <a:off x="76200" y="0"/>
              <a:ext cx="660400" cy="736600"/>
            </a:xfrm>
            <a:prstGeom prst="rect">
              <a:avLst/>
            </a:prstGeom>
          </p:spPr>
          <p:txBody>
            <a:bodyPr anchor="ctr" rtlCol="false" tIns="50800" lIns="50800" bIns="50800" rIns="50800"/>
            <a:lstStyle/>
            <a:p>
              <a:pPr algn="ctr">
                <a:lnSpc>
                  <a:spcPts val="3899"/>
                </a:lnSpc>
              </a:pPr>
              <a:r>
                <a:rPr lang="en-US" b="true" sz="2599" spc="129">
                  <a:solidFill>
                    <a:srgbClr val="FFFFFF"/>
                  </a:solidFill>
                  <a:latin typeface="Aileron Bold"/>
                  <a:ea typeface="Aileron Bold"/>
                  <a:cs typeface="Aileron Bold"/>
                  <a:sym typeface="Aileron Bold"/>
                </a:rPr>
                <a:t>SYSTEM</a:t>
              </a:r>
            </a:p>
          </p:txBody>
        </p:sp>
      </p:grpSp>
      <p:sp>
        <p:nvSpPr>
          <p:cNvPr name="AutoShape 32" id="32"/>
          <p:cNvSpPr/>
          <p:nvPr/>
        </p:nvSpPr>
        <p:spPr>
          <a:xfrm flipV="true">
            <a:off x="3882405" y="8309157"/>
            <a:ext cx="1216321" cy="0"/>
          </a:xfrm>
          <a:prstGeom prst="line">
            <a:avLst/>
          </a:prstGeom>
          <a:ln cap="flat" w="38100">
            <a:solidFill>
              <a:srgbClr val="A8A8A8"/>
            </a:solidFill>
            <a:prstDash val="solid"/>
            <a:headEnd type="none" len="sm" w="sm"/>
            <a:tailEnd type="triangle" len="med" w="lg"/>
          </a:ln>
        </p:spPr>
      </p:sp>
      <p:sp>
        <p:nvSpPr>
          <p:cNvPr name="TextBox 33" id="33"/>
          <p:cNvSpPr txBox="true"/>
          <p:nvPr/>
        </p:nvSpPr>
        <p:spPr>
          <a:xfrm rot="0">
            <a:off x="8817608" y="2167064"/>
            <a:ext cx="7332486" cy="1213260"/>
          </a:xfrm>
          <a:prstGeom prst="rect">
            <a:avLst/>
          </a:prstGeom>
        </p:spPr>
        <p:txBody>
          <a:bodyPr anchor="t" rtlCol="false" tIns="0" lIns="0" bIns="0" rIns="0">
            <a:spAutoFit/>
          </a:bodyPr>
          <a:lstStyle/>
          <a:p>
            <a:pPr algn="l">
              <a:lnSpc>
                <a:spcPts val="3216"/>
              </a:lnSpc>
              <a:spcBef>
                <a:spcPct val="0"/>
              </a:spcBef>
            </a:pPr>
            <a:r>
              <a:rPr lang="en-US" b="true" sz="2297">
                <a:solidFill>
                  <a:srgbClr val="030334"/>
                </a:solidFill>
                <a:latin typeface="Oswald Bold"/>
                <a:ea typeface="Oswald Bold"/>
                <a:cs typeface="Oswald Bold"/>
                <a:sym typeface="Oswald Bold"/>
              </a:rPr>
              <a:t>Used to create the backend for the web application, enabling quick setup of routes for handling Socket events back and forth with simplicity and flexibility.</a:t>
            </a:r>
          </a:p>
        </p:txBody>
      </p:sp>
      <p:sp>
        <p:nvSpPr>
          <p:cNvPr name="TextBox 34" id="34"/>
          <p:cNvSpPr txBox="true"/>
          <p:nvPr/>
        </p:nvSpPr>
        <p:spPr>
          <a:xfrm rot="0">
            <a:off x="9752197" y="3819224"/>
            <a:ext cx="7120886" cy="1213260"/>
          </a:xfrm>
          <a:prstGeom prst="rect">
            <a:avLst/>
          </a:prstGeom>
        </p:spPr>
        <p:txBody>
          <a:bodyPr anchor="t" rtlCol="false" tIns="0" lIns="0" bIns="0" rIns="0">
            <a:spAutoFit/>
          </a:bodyPr>
          <a:lstStyle/>
          <a:p>
            <a:pPr algn="l">
              <a:lnSpc>
                <a:spcPts val="3216"/>
              </a:lnSpc>
              <a:spcBef>
                <a:spcPct val="0"/>
              </a:spcBef>
            </a:pPr>
            <a:r>
              <a:rPr lang="en-US" b="true" sz="2297">
                <a:solidFill>
                  <a:srgbClr val="030334"/>
                </a:solidFill>
                <a:latin typeface="Oswald Bold"/>
                <a:ea typeface="Oswald Bold"/>
                <a:cs typeface="Oswald Bold"/>
                <a:sym typeface="Oswald Bold"/>
              </a:rPr>
              <a:t>Employed to develop the graphical user interface for the desktop application, providing extensive tools and widgets for a user-friendly design.</a:t>
            </a:r>
          </a:p>
        </p:txBody>
      </p:sp>
      <p:sp>
        <p:nvSpPr>
          <p:cNvPr name="TextBox 35" id="35"/>
          <p:cNvSpPr txBox="true"/>
          <p:nvPr/>
        </p:nvSpPr>
        <p:spPr>
          <a:xfrm rot="0">
            <a:off x="9752197" y="5716207"/>
            <a:ext cx="7120886" cy="1213260"/>
          </a:xfrm>
          <a:prstGeom prst="rect">
            <a:avLst/>
          </a:prstGeom>
        </p:spPr>
        <p:txBody>
          <a:bodyPr anchor="t" rtlCol="false" tIns="0" lIns="0" bIns="0" rIns="0">
            <a:spAutoFit/>
          </a:bodyPr>
          <a:lstStyle/>
          <a:p>
            <a:pPr algn="l">
              <a:lnSpc>
                <a:spcPts val="3216"/>
              </a:lnSpc>
              <a:spcBef>
                <a:spcPct val="0"/>
              </a:spcBef>
            </a:pPr>
            <a:r>
              <a:rPr lang="en-US" b="true" sz="2297">
                <a:solidFill>
                  <a:srgbClr val="030334"/>
                </a:solidFill>
                <a:latin typeface="Oswald Bold"/>
                <a:ea typeface="Oswald Bold"/>
                <a:cs typeface="Oswald Bold"/>
                <a:sym typeface="Oswald Bold"/>
              </a:rPr>
              <a:t>Utilized for reading and transforming images as well as edge detection, allowing effective processing and analysis of visual data.</a:t>
            </a:r>
          </a:p>
        </p:txBody>
      </p:sp>
      <p:sp>
        <p:nvSpPr>
          <p:cNvPr name="TextBox 36" id="36"/>
          <p:cNvSpPr txBox="true"/>
          <p:nvPr/>
        </p:nvSpPr>
        <p:spPr>
          <a:xfrm rot="0">
            <a:off x="8817608" y="7706760"/>
            <a:ext cx="8055475" cy="1213260"/>
          </a:xfrm>
          <a:prstGeom prst="rect">
            <a:avLst/>
          </a:prstGeom>
        </p:spPr>
        <p:txBody>
          <a:bodyPr anchor="t" rtlCol="false" tIns="0" lIns="0" bIns="0" rIns="0">
            <a:spAutoFit/>
          </a:bodyPr>
          <a:lstStyle/>
          <a:p>
            <a:pPr algn="l">
              <a:lnSpc>
                <a:spcPts val="3216"/>
              </a:lnSpc>
              <a:spcBef>
                <a:spcPct val="0"/>
              </a:spcBef>
            </a:pPr>
            <a:r>
              <a:rPr lang="en-US" b="true" sz="2297">
                <a:solidFill>
                  <a:srgbClr val="030334"/>
                </a:solidFill>
                <a:latin typeface="Oswald Bold"/>
                <a:ea typeface="Oswald Bold"/>
                <a:cs typeface="Oswald Bold"/>
                <a:sym typeface="Oswald Bold"/>
              </a:rPr>
              <a:t>Applied for its pretrained models to perform feature extraction in machine learning tasks, leveraging its dynamic computation graph and intuitive API for efficient development and experimentation.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70706" y="-3368517"/>
            <a:ext cx="4959890" cy="49598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3853424" y="6318585"/>
            <a:ext cx="10948548" cy="109485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3986589">
            <a:off x="5209910" y="6975719"/>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28700" y="1182851"/>
            <a:ext cx="16230600" cy="7925098"/>
          </a:xfrm>
          <a:custGeom>
            <a:avLst/>
            <a:gdLst/>
            <a:ahLst/>
            <a:cxnLst/>
            <a:rect r="r" b="b" t="t" l="l"/>
            <a:pathLst>
              <a:path h="7925098" w="16230600">
                <a:moveTo>
                  <a:pt x="0" y="0"/>
                </a:moveTo>
                <a:lnTo>
                  <a:pt x="16230600" y="0"/>
                </a:lnTo>
                <a:lnTo>
                  <a:pt x="16230600" y="7925097"/>
                </a:lnTo>
                <a:lnTo>
                  <a:pt x="0" y="7925097"/>
                </a:lnTo>
                <a:lnTo>
                  <a:pt x="0" y="0"/>
                </a:lnTo>
                <a:close/>
              </a:path>
            </a:pathLst>
          </a:custGeom>
          <a:blipFill>
            <a:blip r:embed="rId4"/>
            <a:stretch>
              <a:fillRect l="0" t="0" r="0" b="0"/>
            </a:stretch>
          </a:blipFill>
        </p:spPr>
      </p:sp>
      <p:grpSp>
        <p:nvGrpSpPr>
          <p:cNvPr name="Group 11" id="11"/>
          <p:cNvGrpSpPr/>
          <p:nvPr/>
        </p:nvGrpSpPr>
        <p:grpSpPr>
          <a:xfrm rot="0">
            <a:off x="0" y="411326"/>
            <a:ext cx="8670555" cy="1543050"/>
            <a:chOff x="0" y="0"/>
            <a:chExt cx="2283603" cy="406400"/>
          </a:xfrm>
        </p:grpSpPr>
        <p:sp>
          <p:nvSpPr>
            <p:cNvPr name="Freeform 12" id="12"/>
            <p:cNvSpPr/>
            <p:nvPr/>
          </p:nvSpPr>
          <p:spPr>
            <a:xfrm flipH="false" flipV="false" rot="0">
              <a:off x="0" y="0"/>
              <a:ext cx="2283603" cy="406400"/>
            </a:xfrm>
            <a:custGeom>
              <a:avLst/>
              <a:gdLst/>
              <a:ahLst/>
              <a:cxnLst/>
              <a:rect r="r" b="b" t="t" l="l"/>
              <a:pathLst>
                <a:path h="406400" w="2283603">
                  <a:moveTo>
                    <a:pt x="2080403" y="0"/>
                  </a:moveTo>
                  <a:lnTo>
                    <a:pt x="0" y="0"/>
                  </a:lnTo>
                  <a:lnTo>
                    <a:pt x="0" y="406400"/>
                  </a:lnTo>
                  <a:lnTo>
                    <a:pt x="2080403" y="406400"/>
                  </a:lnTo>
                  <a:lnTo>
                    <a:pt x="2283603" y="203200"/>
                  </a:lnTo>
                  <a:lnTo>
                    <a:pt x="2080403" y="0"/>
                  </a:lnTo>
                  <a:close/>
                </a:path>
              </a:pathLst>
            </a:custGeom>
            <a:solidFill>
              <a:srgbClr val="062645"/>
            </a:solidFill>
          </p:spPr>
        </p:sp>
        <p:sp>
          <p:nvSpPr>
            <p:cNvPr name="TextBox 13" id="13"/>
            <p:cNvSpPr txBox="true"/>
            <p:nvPr/>
          </p:nvSpPr>
          <p:spPr>
            <a:xfrm>
              <a:off x="0" y="-38100"/>
              <a:ext cx="2169303" cy="444500"/>
            </a:xfrm>
            <a:prstGeom prst="rect">
              <a:avLst/>
            </a:prstGeom>
          </p:spPr>
          <p:txBody>
            <a:bodyPr anchor="ctr" rtlCol="false" tIns="50800" lIns="50800" bIns="50800" rIns="50800"/>
            <a:lstStyle/>
            <a:p>
              <a:pPr algn="ctr">
                <a:lnSpc>
                  <a:spcPts val="3454"/>
                </a:lnSpc>
              </a:pPr>
            </a:p>
          </p:txBody>
        </p:sp>
      </p:grpSp>
      <p:sp>
        <p:nvSpPr>
          <p:cNvPr name="TextBox 14" id="14"/>
          <p:cNvSpPr txBox="true"/>
          <p:nvPr/>
        </p:nvSpPr>
        <p:spPr>
          <a:xfrm rot="0">
            <a:off x="523910" y="681419"/>
            <a:ext cx="7622735" cy="909955"/>
          </a:xfrm>
          <a:prstGeom prst="rect">
            <a:avLst/>
          </a:prstGeom>
        </p:spPr>
        <p:txBody>
          <a:bodyPr anchor="t" rtlCol="false" tIns="0" lIns="0" bIns="0" rIns="0">
            <a:spAutoFit/>
          </a:bodyPr>
          <a:lstStyle/>
          <a:p>
            <a:pPr algn="just">
              <a:lnSpc>
                <a:spcPts val="7280"/>
              </a:lnSpc>
              <a:spcBef>
                <a:spcPct val="0"/>
              </a:spcBef>
            </a:pPr>
            <a:r>
              <a:rPr lang="en-US" b="true" sz="5600">
                <a:solidFill>
                  <a:srgbClr val="FFFFFF"/>
                </a:solidFill>
                <a:latin typeface="Open Sauce Bold"/>
                <a:ea typeface="Open Sauce Bold"/>
                <a:cs typeface="Open Sauce Bold"/>
                <a:sym typeface="Open Sauce Bold"/>
              </a:rPr>
              <a:t>System Architecture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4472167" y="-7283205"/>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86589">
            <a:off x="11435490" y="5598584"/>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1025207"/>
            <a:ext cx="16230600" cy="8233093"/>
            <a:chOff x="0" y="0"/>
            <a:chExt cx="4274726" cy="2168387"/>
          </a:xfrm>
        </p:grpSpPr>
        <p:sp>
          <p:nvSpPr>
            <p:cNvPr name="Freeform 6" id="6"/>
            <p:cNvSpPr/>
            <p:nvPr/>
          </p:nvSpPr>
          <p:spPr>
            <a:xfrm flipH="false" flipV="false" rot="0">
              <a:off x="0" y="0"/>
              <a:ext cx="4274726" cy="2168387"/>
            </a:xfrm>
            <a:custGeom>
              <a:avLst/>
              <a:gdLst/>
              <a:ahLst/>
              <a:cxnLst/>
              <a:rect r="r" b="b" t="t" l="l"/>
              <a:pathLst>
                <a:path h="2168387" w="4274726">
                  <a:moveTo>
                    <a:pt x="24327" y="0"/>
                  </a:moveTo>
                  <a:lnTo>
                    <a:pt x="4250399" y="0"/>
                  </a:lnTo>
                  <a:cubicBezTo>
                    <a:pt x="4263834" y="0"/>
                    <a:pt x="4274726" y="10891"/>
                    <a:pt x="4274726" y="24327"/>
                  </a:cubicBezTo>
                  <a:lnTo>
                    <a:pt x="4274726" y="2144060"/>
                  </a:lnTo>
                  <a:cubicBezTo>
                    <a:pt x="4274726" y="2157495"/>
                    <a:pt x="4263834" y="2168387"/>
                    <a:pt x="4250399" y="2168387"/>
                  </a:cubicBezTo>
                  <a:lnTo>
                    <a:pt x="24327" y="2168387"/>
                  </a:lnTo>
                  <a:cubicBezTo>
                    <a:pt x="10891" y="2168387"/>
                    <a:pt x="0" y="2157495"/>
                    <a:pt x="0" y="2144060"/>
                  </a:cubicBezTo>
                  <a:lnTo>
                    <a:pt x="0" y="24327"/>
                  </a:lnTo>
                  <a:cubicBezTo>
                    <a:pt x="0" y="10891"/>
                    <a:pt x="10891" y="0"/>
                    <a:pt x="24327" y="0"/>
                  </a:cubicBezTo>
                  <a:close/>
                </a:path>
              </a:pathLst>
            </a:custGeom>
            <a:solidFill>
              <a:srgbClr val="FFFFFF"/>
            </a:solidFill>
          </p:spPr>
        </p:sp>
        <p:sp>
          <p:nvSpPr>
            <p:cNvPr name="TextBox 7" id="7"/>
            <p:cNvSpPr txBox="true"/>
            <p:nvPr/>
          </p:nvSpPr>
          <p:spPr>
            <a:xfrm>
              <a:off x="0" y="-38100"/>
              <a:ext cx="4274726" cy="2206487"/>
            </a:xfrm>
            <a:prstGeom prst="rect">
              <a:avLst/>
            </a:prstGeom>
          </p:spPr>
          <p:txBody>
            <a:bodyPr anchor="ctr" rtlCol="false" tIns="50800" lIns="50800" bIns="50800" rIns="50800"/>
            <a:lstStyle/>
            <a:p>
              <a:pPr algn="ctr">
                <a:lnSpc>
                  <a:spcPts val="3454"/>
                </a:lnSpc>
              </a:pPr>
            </a:p>
          </p:txBody>
        </p:sp>
      </p:grpSp>
      <p:sp>
        <p:nvSpPr>
          <p:cNvPr name="Freeform 8" id="8"/>
          <p:cNvSpPr/>
          <p:nvPr/>
        </p:nvSpPr>
        <p:spPr>
          <a:xfrm flipH="false" flipV="false" rot="0">
            <a:off x="1340080" y="5494933"/>
            <a:ext cx="15607839" cy="3415210"/>
          </a:xfrm>
          <a:custGeom>
            <a:avLst/>
            <a:gdLst/>
            <a:ahLst/>
            <a:cxnLst/>
            <a:rect r="r" b="b" t="t" l="l"/>
            <a:pathLst>
              <a:path h="3415210" w="15607839">
                <a:moveTo>
                  <a:pt x="0" y="0"/>
                </a:moveTo>
                <a:lnTo>
                  <a:pt x="15607840" y="0"/>
                </a:lnTo>
                <a:lnTo>
                  <a:pt x="15607840" y="3415210"/>
                </a:lnTo>
                <a:lnTo>
                  <a:pt x="0" y="3415210"/>
                </a:lnTo>
                <a:lnTo>
                  <a:pt x="0" y="0"/>
                </a:lnTo>
                <a:close/>
              </a:path>
            </a:pathLst>
          </a:custGeom>
          <a:blipFill>
            <a:blip r:embed="rId6"/>
            <a:stretch>
              <a:fillRect l="-1220" t="0" r="-1220" b="0"/>
            </a:stretch>
          </a:blipFill>
        </p:spPr>
      </p:sp>
      <p:grpSp>
        <p:nvGrpSpPr>
          <p:cNvPr name="Group 9" id="9"/>
          <p:cNvGrpSpPr/>
          <p:nvPr/>
        </p:nvGrpSpPr>
        <p:grpSpPr>
          <a:xfrm rot="0">
            <a:off x="0" y="411326"/>
            <a:ext cx="8670555" cy="1543050"/>
            <a:chOff x="0" y="0"/>
            <a:chExt cx="2283603" cy="406400"/>
          </a:xfrm>
        </p:grpSpPr>
        <p:sp>
          <p:nvSpPr>
            <p:cNvPr name="Freeform 10" id="10"/>
            <p:cNvSpPr/>
            <p:nvPr/>
          </p:nvSpPr>
          <p:spPr>
            <a:xfrm flipH="false" flipV="false" rot="0">
              <a:off x="0" y="0"/>
              <a:ext cx="2283603" cy="406400"/>
            </a:xfrm>
            <a:custGeom>
              <a:avLst/>
              <a:gdLst/>
              <a:ahLst/>
              <a:cxnLst/>
              <a:rect r="r" b="b" t="t" l="l"/>
              <a:pathLst>
                <a:path h="406400" w="2283603">
                  <a:moveTo>
                    <a:pt x="2080403" y="0"/>
                  </a:moveTo>
                  <a:lnTo>
                    <a:pt x="0" y="0"/>
                  </a:lnTo>
                  <a:lnTo>
                    <a:pt x="0" y="406400"/>
                  </a:lnTo>
                  <a:lnTo>
                    <a:pt x="2080403" y="406400"/>
                  </a:lnTo>
                  <a:lnTo>
                    <a:pt x="2283603" y="203200"/>
                  </a:lnTo>
                  <a:lnTo>
                    <a:pt x="2080403" y="0"/>
                  </a:lnTo>
                  <a:close/>
                </a:path>
              </a:pathLst>
            </a:custGeom>
            <a:solidFill>
              <a:srgbClr val="062645"/>
            </a:solidFill>
          </p:spPr>
        </p:sp>
        <p:sp>
          <p:nvSpPr>
            <p:cNvPr name="TextBox 11" id="11"/>
            <p:cNvSpPr txBox="true"/>
            <p:nvPr/>
          </p:nvSpPr>
          <p:spPr>
            <a:xfrm>
              <a:off x="0" y="-38100"/>
              <a:ext cx="2169303" cy="444500"/>
            </a:xfrm>
            <a:prstGeom prst="rect">
              <a:avLst/>
            </a:prstGeom>
          </p:spPr>
          <p:txBody>
            <a:bodyPr anchor="ctr" rtlCol="false" tIns="50800" lIns="50800" bIns="50800" rIns="50800"/>
            <a:lstStyle/>
            <a:p>
              <a:pPr algn="ctr">
                <a:lnSpc>
                  <a:spcPts val="3454"/>
                </a:lnSpc>
              </a:pPr>
            </a:p>
          </p:txBody>
        </p:sp>
      </p:grpSp>
      <p:sp>
        <p:nvSpPr>
          <p:cNvPr name="TextBox 12" id="12"/>
          <p:cNvSpPr txBox="true"/>
          <p:nvPr/>
        </p:nvSpPr>
        <p:spPr>
          <a:xfrm rot="0">
            <a:off x="523910" y="681419"/>
            <a:ext cx="7622735" cy="909955"/>
          </a:xfrm>
          <a:prstGeom prst="rect">
            <a:avLst/>
          </a:prstGeom>
        </p:spPr>
        <p:txBody>
          <a:bodyPr anchor="t" rtlCol="false" tIns="0" lIns="0" bIns="0" rIns="0">
            <a:spAutoFit/>
          </a:bodyPr>
          <a:lstStyle/>
          <a:p>
            <a:pPr algn="just">
              <a:lnSpc>
                <a:spcPts val="7280"/>
              </a:lnSpc>
              <a:spcBef>
                <a:spcPct val="0"/>
              </a:spcBef>
            </a:pPr>
            <a:r>
              <a:rPr lang="en-US" b="true" sz="5600">
                <a:solidFill>
                  <a:srgbClr val="FFFFFF"/>
                </a:solidFill>
                <a:latin typeface="Open Sauce Bold"/>
                <a:ea typeface="Open Sauce Bold"/>
                <a:cs typeface="Open Sauce Bold"/>
                <a:sym typeface="Open Sauce Bold"/>
              </a:rPr>
              <a:t>System Pipeline </a:t>
            </a:r>
          </a:p>
        </p:txBody>
      </p:sp>
      <p:sp>
        <p:nvSpPr>
          <p:cNvPr name="TextBox 13" id="13"/>
          <p:cNvSpPr txBox="true"/>
          <p:nvPr/>
        </p:nvSpPr>
        <p:spPr>
          <a:xfrm rot="0">
            <a:off x="1340080" y="2811714"/>
            <a:ext cx="14799462" cy="1424780"/>
          </a:xfrm>
          <a:prstGeom prst="rect">
            <a:avLst/>
          </a:prstGeom>
        </p:spPr>
        <p:txBody>
          <a:bodyPr anchor="t" rtlCol="false" tIns="0" lIns="0" bIns="0" rIns="0">
            <a:spAutoFit/>
          </a:bodyPr>
          <a:lstStyle/>
          <a:p>
            <a:pPr algn="l">
              <a:lnSpc>
                <a:spcPts val="3893"/>
              </a:lnSpc>
              <a:spcBef>
                <a:spcPct val="0"/>
              </a:spcBef>
            </a:pPr>
            <a:r>
              <a:rPr lang="en-US" b="true" sz="2781">
                <a:solidFill>
                  <a:srgbClr val="030334"/>
                </a:solidFill>
                <a:latin typeface="Oswald Bold"/>
                <a:ea typeface="Oswald Bold"/>
                <a:cs typeface="Oswald Bold"/>
                <a:sym typeface="Oswald Bold"/>
              </a:rPr>
              <a:t>The </a:t>
            </a:r>
            <a:r>
              <a:rPr lang="en-US" b="true" sz="2781">
                <a:solidFill>
                  <a:srgbClr val="FF0000"/>
                </a:solidFill>
                <a:latin typeface="Oswald Bold"/>
                <a:ea typeface="Oswald Bold"/>
                <a:cs typeface="Oswald Bold"/>
                <a:sym typeface="Oswald Bold"/>
              </a:rPr>
              <a:t>Pipeline architecture</a:t>
            </a:r>
            <a:r>
              <a:rPr lang="en-US" b="true" sz="2781">
                <a:solidFill>
                  <a:srgbClr val="030334"/>
                </a:solidFill>
                <a:latin typeface="Oswald Bold"/>
                <a:ea typeface="Oswald Bold"/>
                <a:cs typeface="Oswald Bold"/>
                <a:sym typeface="Oswald Bold"/>
              </a:rPr>
              <a:t> in our back-end facilitates the seam carving process efficiently. Each thread is equipped with its own queue of frames, processing them sequentially to ensure smooth and organized operation.</a:t>
            </a:r>
          </a:p>
        </p:txBody>
      </p:sp>
      <p:sp>
        <p:nvSpPr>
          <p:cNvPr name="TextBox 14" id="14"/>
          <p:cNvSpPr txBox="true"/>
          <p:nvPr/>
        </p:nvSpPr>
        <p:spPr>
          <a:xfrm rot="0">
            <a:off x="1340080" y="4377161"/>
            <a:ext cx="14799462" cy="939005"/>
          </a:xfrm>
          <a:prstGeom prst="rect">
            <a:avLst/>
          </a:prstGeom>
        </p:spPr>
        <p:txBody>
          <a:bodyPr anchor="t" rtlCol="false" tIns="0" lIns="0" bIns="0" rIns="0">
            <a:spAutoFit/>
          </a:bodyPr>
          <a:lstStyle/>
          <a:p>
            <a:pPr algn="l">
              <a:lnSpc>
                <a:spcPts val="3893"/>
              </a:lnSpc>
              <a:spcBef>
                <a:spcPct val="0"/>
              </a:spcBef>
            </a:pPr>
            <a:r>
              <a:rPr lang="en-US" b="true" sz="2781">
                <a:solidFill>
                  <a:srgbClr val="030334"/>
                </a:solidFill>
                <a:latin typeface="Oswald Bold"/>
                <a:ea typeface="Oswald Bold"/>
                <a:cs typeface="Oswald Bold"/>
                <a:sym typeface="Oswald Bold"/>
              </a:rPr>
              <a:t>This structure allows for parallel processing, improving performance and enabling the handling of multiple frames simultaneously without bottlenecks.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TextBox 2" id="2"/>
          <p:cNvSpPr txBox="true"/>
          <p:nvPr/>
        </p:nvSpPr>
        <p:spPr>
          <a:xfrm rot="0">
            <a:off x="7350668" y="4448175"/>
            <a:ext cx="3586665" cy="1381125"/>
          </a:xfrm>
          <a:prstGeom prst="rect">
            <a:avLst/>
          </a:prstGeom>
        </p:spPr>
        <p:txBody>
          <a:bodyPr anchor="t" rtlCol="false" tIns="0" lIns="0" bIns="0" rIns="0">
            <a:spAutoFit/>
          </a:bodyPr>
          <a:lstStyle/>
          <a:p>
            <a:pPr algn="ctr" marL="0" indent="0" lvl="0">
              <a:lnSpc>
                <a:spcPts val="10800"/>
              </a:lnSpc>
            </a:pPr>
            <a:r>
              <a:rPr lang="en-US" b="true" sz="9000">
                <a:solidFill>
                  <a:srgbClr val="FFFFFF"/>
                </a:solidFill>
                <a:latin typeface="Open Sauce Bold"/>
                <a:ea typeface="Open Sauce Bold"/>
                <a:cs typeface="Open Sauce Bold"/>
                <a:sym typeface="Open Sauce Bold"/>
              </a:rPr>
              <a:t>Demo</a:t>
            </a:r>
          </a:p>
        </p:txBody>
      </p:sp>
      <p:grpSp>
        <p:nvGrpSpPr>
          <p:cNvPr name="Group 3" id="3"/>
          <p:cNvGrpSpPr/>
          <p:nvPr/>
        </p:nvGrpSpPr>
        <p:grpSpPr>
          <a:xfrm rot="0">
            <a:off x="13853424" y="6318585"/>
            <a:ext cx="10948548" cy="109485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3986589">
            <a:off x="13900629" y="3649548"/>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TextBox 2" id="2"/>
          <p:cNvSpPr txBox="true"/>
          <p:nvPr/>
        </p:nvSpPr>
        <p:spPr>
          <a:xfrm rot="0">
            <a:off x="5557335" y="4448175"/>
            <a:ext cx="7173329" cy="1381125"/>
          </a:xfrm>
          <a:prstGeom prst="rect">
            <a:avLst/>
          </a:prstGeom>
        </p:spPr>
        <p:txBody>
          <a:bodyPr anchor="t" rtlCol="false" tIns="0" lIns="0" bIns="0" rIns="0">
            <a:spAutoFit/>
          </a:bodyPr>
          <a:lstStyle/>
          <a:p>
            <a:pPr algn="l" marL="0" indent="0" lvl="0">
              <a:lnSpc>
                <a:spcPts val="10800"/>
              </a:lnSpc>
            </a:pPr>
            <a:r>
              <a:rPr lang="en-US" b="true" sz="9000">
                <a:solidFill>
                  <a:srgbClr val="FFFFFF"/>
                </a:solidFill>
                <a:latin typeface="Open Sauce Bold"/>
                <a:ea typeface="Open Sauce Bold"/>
                <a:cs typeface="Open Sauce Bold"/>
                <a:sym typeface="Open Sauce Bold"/>
              </a:rPr>
              <a:t>Future work</a:t>
            </a:r>
          </a:p>
        </p:txBody>
      </p:sp>
      <p:grpSp>
        <p:nvGrpSpPr>
          <p:cNvPr name="Group 3" id="3"/>
          <p:cNvGrpSpPr/>
          <p:nvPr/>
        </p:nvGrpSpPr>
        <p:grpSpPr>
          <a:xfrm rot="0">
            <a:off x="13853424" y="6318585"/>
            <a:ext cx="10948548" cy="109485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3986589">
            <a:off x="13900629" y="3649548"/>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62073" y="7008900"/>
            <a:ext cx="10713596" cy="1071359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5" id="5"/>
            <p:cNvSpPr txBox="true"/>
            <p:nvPr/>
          </p:nvSpPr>
          <p:spPr>
            <a:xfrm>
              <a:off x="76200" y="66675"/>
              <a:ext cx="660400" cy="669925"/>
            </a:xfrm>
            <a:prstGeom prst="rect">
              <a:avLst/>
            </a:prstGeom>
          </p:spPr>
          <p:txBody>
            <a:bodyPr anchor="ctr" rtlCol="false" tIns="49710" lIns="49710" bIns="49710" rIns="49710"/>
            <a:lstStyle/>
            <a:p>
              <a:pPr algn="ctr" marL="0" indent="0" lvl="0">
                <a:lnSpc>
                  <a:spcPts val="2860"/>
                </a:lnSpc>
                <a:spcBef>
                  <a:spcPct val="0"/>
                </a:spcBef>
              </a:pPr>
            </a:p>
          </p:txBody>
        </p:sp>
      </p:grpSp>
      <p:sp>
        <p:nvSpPr>
          <p:cNvPr name="Freeform 6" id="6"/>
          <p:cNvSpPr/>
          <p:nvPr/>
        </p:nvSpPr>
        <p:spPr>
          <a:xfrm flipH="false" flipV="false" rot="-3986589">
            <a:off x="5304046" y="7651932"/>
            <a:ext cx="9681678" cy="9934558"/>
          </a:xfrm>
          <a:custGeom>
            <a:avLst/>
            <a:gdLst/>
            <a:ahLst/>
            <a:cxnLst/>
            <a:rect r="r" b="b" t="t" l="l"/>
            <a:pathLst>
              <a:path h="9934558" w="9681678">
                <a:moveTo>
                  <a:pt x="0" y="0"/>
                </a:moveTo>
                <a:lnTo>
                  <a:pt x="9681678" y="0"/>
                </a:lnTo>
                <a:lnTo>
                  <a:pt x="9681678" y="9934558"/>
                </a:lnTo>
                <a:lnTo>
                  <a:pt x="0" y="9934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505308" y="-2470319"/>
            <a:ext cx="4853453" cy="485345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p:spPr>
        </p:sp>
        <p:sp>
          <p:nvSpPr>
            <p:cNvPr name="TextBox 9" id="9"/>
            <p:cNvSpPr txBox="true"/>
            <p:nvPr/>
          </p:nvSpPr>
          <p:spPr>
            <a:xfrm>
              <a:off x="76200" y="66675"/>
              <a:ext cx="660400" cy="669925"/>
            </a:xfrm>
            <a:prstGeom prst="rect">
              <a:avLst/>
            </a:prstGeom>
          </p:spPr>
          <p:txBody>
            <a:bodyPr anchor="ctr" rtlCol="false" tIns="49710" lIns="49710" bIns="49710" rIns="49710"/>
            <a:lstStyle/>
            <a:p>
              <a:pPr algn="ctr">
                <a:lnSpc>
                  <a:spcPts val="2860"/>
                </a:lnSpc>
              </a:pPr>
            </a:p>
          </p:txBody>
        </p:sp>
      </p:grpSp>
      <p:grpSp>
        <p:nvGrpSpPr>
          <p:cNvPr name="Group 10" id="10"/>
          <p:cNvGrpSpPr/>
          <p:nvPr/>
        </p:nvGrpSpPr>
        <p:grpSpPr>
          <a:xfrm rot="0">
            <a:off x="745585" y="3231505"/>
            <a:ext cx="5222718" cy="3932260"/>
            <a:chOff x="0" y="0"/>
            <a:chExt cx="1375531" cy="1035657"/>
          </a:xfrm>
        </p:grpSpPr>
        <p:sp>
          <p:nvSpPr>
            <p:cNvPr name="Freeform 11" id="11"/>
            <p:cNvSpPr/>
            <p:nvPr/>
          </p:nvSpPr>
          <p:spPr>
            <a:xfrm flipH="false" flipV="false" rot="0">
              <a:off x="0" y="0"/>
              <a:ext cx="1375531" cy="1035657"/>
            </a:xfrm>
            <a:custGeom>
              <a:avLst/>
              <a:gdLst/>
              <a:ahLst/>
              <a:cxnLst/>
              <a:rect r="r" b="b" t="t" l="l"/>
              <a:pathLst>
                <a:path h="1035657" w="1375531">
                  <a:moveTo>
                    <a:pt x="0" y="0"/>
                  </a:moveTo>
                  <a:lnTo>
                    <a:pt x="1375531" y="0"/>
                  </a:lnTo>
                  <a:lnTo>
                    <a:pt x="1375531" y="1035657"/>
                  </a:lnTo>
                  <a:lnTo>
                    <a:pt x="0" y="1035657"/>
                  </a:lnTo>
                  <a:close/>
                </a:path>
              </a:pathLst>
            </a:custGeom>
            <a:solidFill>
              <a:srgbClr val="F2F2F2">
                <a:alpha val="80000"/>
              </a:srgbClr>
            </a:solidFill>
          </p:spPr>
        </p:sp>
        <p:sp>
          <p:nvSpPr>
            <p:cNvPr name="TextBox 12" id="12"/>
            <p:cNvSpPr txBox="true"/>
            <p:nvPr/>
          </p:nvSpPr>
          <p:spPr>
            <a:xfrm>
              <a:off x="0" y="-38100"/>
              <a:ext cx="1375531" cy="1073757"/>
            </a:xfrm>
            <a:prstGeom prst="rect">
              <a:avLst/>
            </a:prstGeom>
          </p:spPr>
          <p:txBody>
            <a:bodyPr anchor="ctr" rtlCol="false" tIns="50800" lIns="50800" bIns="50800" rIns="50800"/>
            <a:lstStyle/>
            <a:p>
              <a:pPr algn="ctr">
                <a:lnSpc>
                  <a:spcPts val="3454"/>
                </a:lnSpc>
              </a:pPr>
            </a:p>
          </p:txBody>
        </p:sp>
      </p:grpSp>
      <p:sp>
        <p:nvSpPr>
          <p:cNvPr name="TextBox 13" id="13"/>
          <p:cNvSpPr txBox="true"/>
          <p:nvPr/>
        </p:nvSpPr>
        <p:spPr>
          <a:xfrm rot="0">
            <a:off x="5557335" y="1028700"/>
            <a:ext cx="7173329" cy="1371600"/>
          </a:xfrm>
          <a:prstGeom prst="rect">
            <a:avLst/>
          </a:prstGeom>
        </p:spPr>
        <p:txBody>
          <a:bodyPr anchor="t" rtlCol="false" tIns="0" lIns="0" bIns="0" rIns="0">
            <a:spAutoFit/>
          </a:bodyPr>
          <a:lstStyle/>
          <a:p>
            <a:pPr algn="ctr" marL="0" indent="0" lvl="0">
              <a:lnSpc>
                <a:spcPts val="10800"/>
              </a:lnSpc>
            </a:pPr>
            <a:r>
              <a:rPr lang="en-US" sz="9000">
                <a:solidFill>
                  <a:srgbClr val="FFFFFF"/>
                </a:solidFill>
                <a:latin typeface="Oswald"/>
                <a:ea typeface="Oswald"/>
                <a:cs typeface="Oswald"/>
                <a:sym typeface="Oswald"/>
              </a:rPr>
              <a:t>To Be Done..</a:t>
            </a:r>
          </a:p>
        </p:txBody>
      </p:sp>
      <p:sp>
        <p:nvSpPr>
          <p:cNvPr name="TextBox 14" id="14"/>
          <p:cNvSpPr txBox="true"/>
          <p:nvPr/>
        </p:nvSpPr>
        <p:spPr>
          <a:xfrm rot="0">
            <a:off x="1105994" y="4041359"/>
            <a:ext cx="4501899" cy="2166182"/>
          </a:xfrm>
          <a:prstGeom prst="rect">
            <a:avLst/>
          </a:prstGeom>
        </p:spPr>
        <p:txBody>
          <a:bodyPr anchor="t" rtlCol="false" tIns="0" lIns="0" bIns="0" rIns="0">
            <a:spAutoFit/>
          </a:bodyPr>
          <a:lstStyle/>
          <a:p>
            <a:pPr algn="ctr">
              <a:lnSpc>
                <a:spcPts val="3454"/>
              </a:lnSpc>
              <a:spcBef>
                <a:spcPct val="0"/>
              </a:spcBef>
            </a:pPr>
            <a:r>
              <a:rPr lang="en-US" b="true" sz="2467">
                <a:solidFill>
                  <a:srgbClr val="030334"/>
                </a:solidFill>
                <a:latin typeface="Oswald Bold"/>
                <a:ea typeface="Oswald Bold"/>
                <a:cs typeface="Oswald Bold"/>
                <a:sym typeface="Oswald Bold"/>
              </a:rPr>
              <a:t>Speeding up the seam carving algorithm by implementing it in a low-level language like C or C++, enhancing processing efficiency for real-time use.</a:t>
            </a:r>
          </a:p>
        </p:txBody>
      </p:sp>
      <p:grpSp>
        <p:nvGrpSpPr>
          <p:cNvPr name="Group 15" id="15"/>
          <p:cNvGrpSpPr/>
          <p:nvPr/>
        </p:nvGrpSpPr>
        <p:grpSpPr>
          <a:xfrm rot="0">
            <a:off x="12319697" y="3177370"/>
            <a:ext cx="5222718" cy="3932260"/>
            <a:chOff x="0" y="0"/>
            <a:chExt cx="1375531" cy="1035657"/>
          </a:xfrm>
        </p:grpSpPr>
        <p:sp>
          <p:nvSpPr>
            <p:cNvPr name="Freeform 16" id="16"/>
            <p:cNvSpPr/>
            <p:nvPr/>
          </p:nvSpPr>
          <p:spPr>
            <a:xfrm flipH="false" flipV="false" rot="0">
              <a:off x="0" y="0"/>
              <a:ext cx="1375531" cy="1035657"/>
            </a:xfrm>
            <a:custGeom>
              <a:avLst/>
              <a:gdLst/>
              <a:ahLst/>
              <a:cxnLst/>
              <a:rect r="r" b="b" t="t" l="l"/>
              <a:pathLst>
                <a:path h="1035657" w="1375531">
                  <a:moveTo>
                    <a:pt x="0" y="0"/>
                  </a:moveTo>
                  <a:lnTo>
                    <a:pt x="1375531" y="0"/>
                  </a:lnTo>
                  <a:lnTo>
                    <a:pt x="1375531" y="1035657"/>
                  </a:lnTo>
                  <a:lnTo>
                    <a:pt x="0" y="1035657"/>
                  </a:lnTo>
                  <a:close/>
                </a:path>
              </a:pathLst>
            </a:custGeom>
            <a:solidFill>
              <a:srgbClr val="F2F2F2">
                <a:alpha val="80000"/>
              </a:srgbClr>
            </a:solidFill>
          </p:spPr>
        </p:sp>
        <p:sp>
          <p:nvSpPr>
            <p:cNvPr name="TextBox 17" id="17"/>
            <p:cNvSpPr txBox="true"/>
            <p:nvPr/>
          </p:nvSpPr>
          <p:spPr>
            <a:xfrm>
              <a:off x="0" y="-38100"/>
              <a:ext cx="1375531" cy="1073757"/>
            </a:xfrm>
            <a:prstGeom prst="rect">
              <a:avLst/>
            </a:prstGeom>
          </p:spPr>
          <p:txBody>
            <a:bodyPr anchor="ctr" rtlCol="false" tIns="50800" lIns="50800" bIns="50800" rIns="50800"/>
            <a:lstStyle/>
            <a:p>
              <a:pPr algn="ctr">
                <a:lnSpc>
                  <a:spcPts val="3454"/>
                </a:lnSpc>
              </a:pPr>
            </a:p>
          </p:txBody>
        </p:sp>
      </p:grpSp>
      <p:sp>
        <p:nvSpPr>
          <p:cNvPr name="TextBox 18" id="18"/>
          <p:cNvSpPr txBox="true"/>
          <p:nvPr/>
        </p:nvSpPr>
        <p:spPr>
          <a:xfrm rot="0">
            <a:off x="12680107" y="3822284"/>
            <a:ext cx="4501899" cy="2604332"/>
          </a:xfrm>
          <a:prstGeom prst="rect">
            <a:avLst/>
          </a:prstGeom>
        </p:spPr>
        <p:txBody>
          <a:bodyPr anchor="t" rtlCol="false" tIns="0" lIns="0" bIns="0" rIns="0">
            <a:spAutoFit/>
          </a:bodyPr>
          <a:lstStyle/>
          <a:p>
            <a:pPr algn="ctr">
              <a:lnSpc>
                <a:spcPts val="3454"/>
              </a:lnSpc>
              <a:spcBef>
                <a:spcPct val="0"/>
              </a:spcBef>
            </a:pPr>
            <a:r>
              <a:rPr lang="en-US" b="true" sz="2467">
                <a:solidFill>
                  <a:srgbClr val="030334"/>
                </a:solidFill>
                <a:latin typeface="Oswald Bold"/>
                <a:ea typeface="Oswald Bold"/>
                <a:cs typeface="Oswald Bold"/>
                <a:sym typeface="Oswald Bold"/>
              </a:rPr>
              <a:t>A dataset of before-and-after images will be created to train a neural network to simulate the seam carving algorithm, aiming to improve its accuracy and effectiveness.</a:t>
            </a:r>
          </a:p>
        </p:txBody>
      </p:sp>
      <p:grpSp>
        <p:nvGrpSpPr>
          <p:cNvPr name="Group 19" id="19"/>
          <p:cNvGrpSpPr/>
          <p:nvPr/>
        </p:nvGrpSpPr>
        <p:grpSpPr>
          <a:xfrm rot="0">
            <a:off x="6535004" y="5326040"/>
            <a:ext cx="5222718" cy="3932260"/>
            <a:chOff x="0" y="0"/>
            <a:chExt cx="1375531" cy="1035657"/>
          </a:xfrm>
        </p:grpSpPr>
        <p:sp>
          <p:nvSpPr>
            <p:cNvPr name="Freeform 20" id="20"/>
            <p:cNvSpPr/>
            <p:nvPr/>
          </p:nvSpPr>
          <p:spPr>
            <a:xfrm flipH="false" flipV="false" rot="0">
              <a:off x="0" y="0"/>
              <a:ext cx="1375531" cy="1035657"/>
            </a:xfrm>
            <a:custGeom>
              <a:avLst/>
              <a:gdLst/>
              <a:ahLst/>
              <a:cxnLst/>
              <a:rect r="r" b="b" t="t" l="l"/>
              <a:pathLst>
                <a:path h="1035657" w="1375531">
                  <a:moveTo>
                    <a:pt x="0" y="0"/>
                  </a:moveTo>
                  <a:lnTo>
                    <a:pt x="1375531" y="0"/>
                  </a:lnTo>
                  <a:lnTo>
                    <a:pt x="1375531" y="1035657"/>
                  </a:lnTo>
                  <a:lnTo>
                    <a:pt x="0" y="1035657"/>
                  </a:lnTo>
                  <a:close/>
                </a:path>
              </a:pathLst>
            </a:custGeom>
            <a:solidFill>
              <a:srgbClr val="F2F2F2">
                <a:alpha val="80000"/>
              </a:srgbClr>
            </a:solidFill>
          </p:spPr>
        </p:sp>
        <p:sp>
          <p:nvSpPr>
            <p:cNvPr name="TextBox 21" id="21"/>
            <p:cNvSpPr txBox="true"/>
            <p:nvPr/>
          </p:nvSpPr>
          <p:spPr>
            <a:xfrm>
              <a:off x="0" y="-38100"/>
              <a:ext cx="1375531" cy="1073757"/>
            </a:xfrm>
            <a:prstGeom prst="rect">
              <a:avLst/>
            </a:prstGeom>
          </p:spPr>
          <p:txBody>
            <a:bodyPr anchor="ctr" rtlCol="false" tIns="50800" lIns="50800" bIns="50800" rIns="50800"/>
            <a:lstStyle/>
            <a:p>
              <a:pPr algn="ctr">
                <a:lnSpc>
                  <a:spcPts val="3454"/>
                </a:lnSpc>
              </a:pPr>
            </a:p>
          </p:txBody>
        </p:sp>
      </p:grpSp>
      <p:sp>
        <p:nvSpPr>
          <p:cNvPr name="TextBox 22" id="22"/>
          <p:cNvSpPr txBox="true"/>
          <p:nvPr/>
        </p:nvSpPr>
        <p:spPr>
          <a:xfrm rot="0">
            <a:off x="6895414" y="5970954"/>
            <a:ext cx="4501899" cy="2604332"/>
          </a:xfrm>
          <a:prstGeom prst="rect">
            <a:avLst/>
          </a:prstGeom>
        </p:spPr>
        <p:txBody>
          <a:bodyPr anchor="t" rtlCol="false" tIns="0" lIns="0" bIns="0" rIns="0">
            <a:spAutoFit/>
          </a:bodyPr>
          <a:lstStyle/>
          <a:p>
            <a:pPr algn="ctr">
              <a:lnSpc>
                <a:spcPts val="3454"/>
              </a:lnSpc>
              <a:spcBef>
                <a:spcPct val="0"/>
              </a:spcBef>
            </a:pPr>
            <a:r>
              <a:rPr lang="en-US" b="true" sz="2467">
                <a:solidFill>
                  <a:srgbClr val="030334"/>
                </a:solidFill>
                <a:latin typeface="Oswald Bold"/>
                <a:ea typeface="Oswald Bold"/>
                <a:cs typeface="Oswald Bold"/>
                <a:sym typeface="Oswald Bold"/>
              </a:rPr>
              <a:t>Integration of the algorithm into a VR environment will be developed to aid retinitis pigmentosa patients, allowing real-time visual adjustments for improved navigation.</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TextBox 2" id="2"/>
          <p:cNvSpPr txBox="true"/>
          <p:nvPr/>
        </p:nvSpPr>
        <p:spPr>
          <a:xfrm rot="0">
            <a:off x="4709666" y="4274503"/>
            <a:ext cx="8868668" cy="1566544"/>
          </a:xfrm>
          <a:prstGeom prst="rect">
            <a:avLst/>
          </a:prstGeom>
        </p:spPr>
        <p:txBody>
          <a:bodyPr anchor="t" rtlCol="false" tIns="0" lIns="0" bIns="0" rIns="0">
            <a:spAutoFit/>
          </a:bodyPr>
          <a:lstStyle/>
          <a:p>
            <a:pPr algn="ctr">
              <a:lnSpc>
                <a:spcPts val="12880"/>
              </a:lnSpc>
            </a:pPr>
            <a:r>
              <a:rPr lang="en-US" sz="9200" b="true">
                <a:solidFill>
                  <a:srgbClr val="FDFBFB"/>
                </a:solidFill>
                <a:latin typeface="Canva Sans Bold"/>
                <a:ea typeface="Canva Sans Bold"/>
                <a:cs typeface="Canva Sans Bold"/>
                <a:sym typeface="Canva Sans Bold"/>
              </a:rPr>
              <a:t>Any Questions?</a:t>
            </a:r>
          </a:p>
        </p:txBody>
      </p:sp>
      <p:sp>
        <p:nvSpPr>
          <p:cNvPr name="Freeform 3" id="3"/>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13972" y="-5262941"/>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986589">
            <a:off x="13900629" y="3649548"/>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6880973" y="-2362705"/>
            <a:ext cx="28485847" cy="13330545"/>
            <a:chOff x="0" y="0"/>
            <a:chExt cx="37981129" cy="17774060"/>
          </a:xfrm>
        </p:grpSpPr>
        <p:grpSp>
          <p:nvGrpSpPr>
            <p:cNvPr name="Group 3" id="3"/>
            <p:cNvGrpSpPr/>
            <p:nvPr/>
          </p:nvGrpSpPr>
          <p:grpSpPr>
            <a:xfrm rot="0">
              <a:off x="15869769" y="16341579"/>
              <a:ext cx="22111360" cy="1432481"/>
              <a:chOff x="0" y="0"/>
              <a:chExt cx="5405821" cy="350215"/>
            </a:xfrm>
          </p:grpSpPr>
          <p:sp>
            <p:nvSpPr>
              <p:cNvPr name="Freeform 4" id="4"/>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223C5D"/>
              </a:solidFill>
            </p:spPr>
          </p:sp>
          <p:sp>
            <p:nvSpPr>
              <p:cNvPr name="TextBox 5" id="5"/>
              <p:cNvSpPr txBox="true"/>
              <p:nvPr/>
            </p:nvSpPr>
            <p:spPr>
              <a:xfrm>
                <a:off x="101600" y="-38100"/>
                <a:ext cx="5202621" cy="38831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16341579"/>
              <a:ext cx="17688861" cy="1432481"/>
              <a:chOff x="0" y="0"/>
              <a:chExt cx="4324602" cy="350215"/>
            </a:xfrm>
          </p:grpSpPr>
          <p:sp>
            <p:nvSpPr>
              <p:cNvPr name="Freeform 7" id="7"/>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3976D9"/>
              </a:solidFill>
            </p:spPr>
          </p:sp>
          <p:sp>
            <p:nvSpPr>
              <p:cNvPr name="TextBox 8" id="8"/>
              <p:cNvSpPr txBox="true"/>
              <p:nvPr/>
            </p:nvSpPr>
            <p:spPr>
              <a:xfrm>
                <a:off x="101600" y="-38100"/>
                <a:ext cx="4121402" cy="3883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7788460">
              <a:off x="6346938" y="2530196"/>
              <a:ext cx="8386012" cy="3983356"/>
            </a:xfrm>
            <a:custGeom>
              <a:avLst/>
              <a:gdLst/>
              <a:ahLst/>
              <a:cxnLst/>
              <a:rect r="r" b="b" t="t" l="l"/>
              <a:pathLst>
                <a:path h="3983356" w="8386012">
                  <a:moveTo>
                    <a:pt x="0" y="0"/>
                  </a:moveTo>
                  <a:lnTo>
                    <a:pt x="8386011" y="0"/>
                  </a:lnTo>
                  <a:lnTo>
                    <a:pt x="8386011" y="3983356"/>
                  </a:lnTo>
                  <a:lnTo>
                    <a:pt x="0" y="398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7749296">
              <a:off x="28034147" y="2517337"/>
              <a:ext cx="8386012" cy="3983356"/>
            </a:xfrm>
            <a:custGeom>
              <a:avLst/>
              <a:gdLst/>
              <a:ahLst/>
              <a:cxnLst/>
              <a:rect r="r" b="b" t="t" l="l"/>
              <a:pathLst>
                <a:path h="3983356" w="8386012">
                  <a:moveTo>
                    <a:pt x="8386012" y="0"/>
                  </a:moveTo>
                  <a:lnTo>
                    <a:pt x="0" y="0"/>
                  </a:lnTo>
                  <a:lnTo>
                    <a:pt x="0" y="3983355"/>
                  </a:lnTo>
                  <a:lnTo>
                    <a:pt x="8386012" y="3983355"/>
                  </a:lnTo>
                  <a:lnTo>
                    <a:pt x="83860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1" id="11"/>
          <p:cNvSpPr txBox="true"/>
          <p:nvPr/>
        </p:nvSpPr>
        <p:spPr>
          <a:xfrm rot="0">
            <a:off x="3683790" y="4274503"/>
            <a:ext cx="10920421" cy="1566544"/>
          </a:xfrm>
          <a:prstGeom prst="rect">
            <a:avLst/>
          </a:prstGeom>
        </p:spPr>
        <p:txBody>
          <a:bodyPr anchor="t" rtlCol="false" tIns="0" lIns="0" bIns="0" rIns="0">
            <a:spAutoFit/>
          </a:bodyPr>
          <a:lstStyle/>
          <a:p>
            <a:pPr algn="ctr">
              <a:lnSpc>
                <a:spcPts val="12880"/>
              </a:lnSpc>
            </a:pPr>
            <a:r>
              <a:rPr lang="en-US" sz="9200" b="true">
                <a:solidFill>
                  <a:srgbClr val="FDFBFB"/>
                </a:solidFill>
                <a:latin typeface="Canva Sans Bold"/>
                <a:ea typeface="Canva Sans Bold"/>
                <a:cs typeface="Canva Sans Bold"/>
                <a:sym typeface="Canva Sans Bold"/>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7216576" y="-9011123"/>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alpha val="80000"/>
              </a:srgbClr>
            </a:solidFill>
          </p:spPr>
        </p:sp>
        <p:sp>
          <p:nvSpPr>
            <p:cNvPr name="TextBox 5" id="5"/>
            <p:cNvSpPr txBox="true"/>
            <p:nvPr/>
          </p:nvSpPr>
          <p:spPr>
            <a:xfrm>
              <a:off x="0" y="-38100"/>
              <a:ext cx="2408296" cy="2747433"/>
            </a:xfrm>
            <a:prstGeom prst="rect">
              <a:avLst/>
            </a:prstGeom>
          </p:spPr>
          <p:txBody>
            <a:bodyPr anchor="ctr" rtlCol="false" tIns="50800" lIns="50800" bIns="50800" rIns="50800"/>
            <a:lstStyle/>
            <a:p>
              <a:pPr algn="ctr">
                <a:lnSpc>
                  <a:spcPts val="3454"/>
                </a:lnSpc>
              </a:pPr>
            </a:p>
          </p:txBody>
        </p:sp>
      </p:grpSp>
      <p:grpSp>
        <p:nvGrpSpPr>
          <p:cNvPr name="Group 6" id="6"/>
          <p:cNvGrpSpPr/>
          <p:nvPr/>
        </p:nvGrpSpPr>
        <p:grpSpPr>
          <a:xfrm rot="0">
            <a:off x="15442821" y="5143500"/>
            <a:ext cx="10948548" cy="109485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3986589">
            <a:off x="6975907" y="5850418"/>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a:grpSpLocks noChangeAspect="true"/>
          </p:cNvGrpSpPr>
          <p:nvPr/>
        </p:nvGrpSpPr>
        <p:grpSpPr>
          <a:xfrm rot="0">
            <a:off x="9642311" y="2833087"/>
            <a:ext cx="8451810" cy="6268425"/>
            <a:chOff x="0" y="0"/>
            <a:chExt cx="13716000" cy="10172700"/>
          </a:xfrm>
        </p:grpSpPr>
        <p:sp>
          <p:nvSpPr>
            <p:cNvPr name="Freeform 11" id="11"/>
            <p:cNvSpPr/>
            <p:nvPr/>
          </p:nvSpPr>
          <p:spPr>
            <a:xfrm flipH="true" flipV="false" rot="0">
              <a:off x="0" y="0"/>
              <a:ext cx="13716000" cy="10172700"/>
            </a:xfrm>
            <a:custGeom>
              <a:avLst/>
              <a:gdLst/>
              <a:ahLst/>
              <a:cxnLst/>
              <a:rect r="r" b="b" t="t" l="l"/>
              <a:pathLst>
                <a:path h="10172700" w="13716000">
                  <a:moveTo>
                    <a:pt x="13716000" y="0"/>
                  </a:moveTo>
                  <a:lnTo>
                    <a:pt x="0" y="0"/>
                  </a:lnTo>
                  <a:lnTo>
                    <a:pt x="0" y="10172700"/>
                  </a:lnTo>
                  <a:lnTo>
                    <a:pt x="13716000" y="10172700"/>
                  </a:lnTo>
                  <a:close/>
                </a:path>
              </a:pathLst>
            </a:custGeom>
            <a:blipFill>
              <a:blip r:embed="rId4"/>
              <a:stretch>
                <a:fillRect l="0" t="-393" r="0" b="-393"/>
              </a:stretch>
            </a:blipFill>
          </p:spPr>
        </p:sp>
        <p:sp>
          <p:nvSpPr>
            <p:cNvPr name="Freeform 12" id="12"/>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5"/>
              <a:stretch>
                <a:fillRect l="-12465" t="0" r="-12465" b="0"/>
              </a:stretch>
            </a:blipFill>
          </p:spPr>
        </p:sp>
      </p:grpSp>
      <p:sp>
        <p:nvSpPr>
          <p:cNvPr name="TextBox 13" id="13"/>
          <p:cNvSpPr txBox="true"/>
          <p:nvPr/>
        </p:nvSpPr>
        <p:spPr>
          <a:xfrm rot="0">
            <a:off x="642835" y="1554409"/>
            <a:ext cx="7858330" cy="930275"/>
          </a:xfrm>
          <a:prstGeom prst="rect">
            <a:avLst/>
          </a:prstGeom>
        </p:spPr>
        <p:txBody>
          <a:bodyPr anchor="t" rtlCol="false" tIns="0" lIns="0" bIns="0" rIns="0">
            <a:spAutoFit/>
          </a:bodyPr>
          <a:lstStyle/>
          <a:p>
            <a:pPr algn="l" marL="0" indent="0" lvl="0">
              <a:lnSpc>
                <a:spcPts val="7150"/>
              </a:lnSpc>
              <a:spcBef>
                <a:spcPct val="0"/>
              </a:spcBef>
            </a:pPr>
            <a:r>
              <a:rPr lang="en-US" b="true" sz="6500">
                <a:solidFill>
                  <a:srgbClr val="030334"/>
                </a:solidFill>
                <a:latin typeface="Oswald Bold"/>
                <a:ea typeface="Oswald Bold"/>
                <a:cs typeface="Oswald Bold"/>
                <a:sym typeface="Oswald Bold"/>
              </a:rPr>
              <a:t>Problem Definition</a:t>
            </a:r>
          </a:p>
        </p:txBody>
      </p:sp>
      <p:sp>
        <p:nvSpPr>
          <p:cNvPr name="TextBox 14" id="14"/>
          <p:cNvSpPr txBox="true"/>
          <p:nvPr/>
        </p:nvSpPr>
        <p:spPr>
          <a:xfrm rot="0">
            <a:off x="642835" y="3377482"/>
            <a:ext cx="6717147" cy="1727883"/>
          </a:xfrm>
          <a:prstGeom prst="rect">
            <a:avLst/>
          </a:prstGeom>
        </p:spPr>
        <p:txBody>
          <a:bodyPr anchor="t" rtlCol="false" tIns="0" lIns="0" bIns="0" rIns="0">
            <a:spAutoFit/>
          </a:bodyPr>
          <a:lstStyle/>
          <a:p>
            <a:pPr algn="l">
              <a:lnSpc>
                <a:spcPts val="3454"/>
              </a:lnSpc>
              <a:spcBef>
                <a:spcPct val="0"/>
              </a:spcBef>
            </a:pPr>
            <a:r>
              <a:rPr lang="en-US" b="true" sz="2467">
                <a:solidFill>
                  <a:srgbClr val="030334"/>
                </a:solidFill>
                <a:latin typeface="Canva Sans Bold"/>
                <a:ea typeface="Canva Sans Bold"/>
                <a:cs typeface="Canva Sans Bold"/>
                <a:sym typeface="Canva Sans Bold"/>
              </a:rPr>
              <a:t>Impact of Retinitis Pigmentosa (RP)</a:t>
            </a:r>
          </a:p>
          <a:p>
            <a:pPr algn="l">
              <a:lnSpc>
                <a:spcPts val="3454"/>
              </a:lnSpc>
              <a:spcBef>
                <a:spcPct val="0"/>
              </a:spcBef>
            </a:pPr>
            <a:r>
              <a:rPr lang="en-US" sz="2467">
                <a:solidFill>
                  <a:srgbClr val="030334"/>
                </a:solidFill>
                <a:latin typeface="Canva Sans"/>
                <a:ea typeface="Canva Sans"/>
                <a:cs typeface="Canva Sans"/>
                <a:sym typeface="Canva Sans"/>
              </a:rPr>
              <a:t>RP causes progressive vision loss, leading to tunnel vision or blindness, which severely limits visual perception.</a:t>
            </a:r>
          </a:p>
        </p:txBody>
      </p:sp>
      <p:sp>
        <p:nvSpPr>
          <p:cNvPr name="TextBox 15" id="15"/>
          <p:cNvSpPr txBox="true"/>
          <p:nvPr/>
        </p:nvSpPr>
        <p:spPr>
          <a:xfrm rot="0">
            <a:off x="642835" y="5929200"/>
            <a:ext cx="6717147" cy="1727883"/>
          </a:xfrm>
          <a:prstGeom prst="rect">
            <a:avLst/>
          </a:prstGeom>
        </p:spPr>
        <p:txBody>
          <a:bodyPr anchor="t" rtlCol="false" tIns="0" lIns="0" bIns="0" rIns="0">
            <a:spAutoFit/>
          </a:bodyPr>
          <a:lstStyle/>
          <a:p>
            <a:pPr algn="l">
              <a:lnSpc>
                <a:spcPts val="3454"/>
              </a:lnSpc>
              <a:spcBef>
                <a:spcPct val="0"/>
              </a:spcBef>
            </a:pPr>
            <a:r>
              <a:rPr lang="en-US" b="true" sz="2467">
                <a:solidFill>
                  <a:srgbClr val="030334"/>
                </a:solidFill>
                <a:latin typeface="Canva Sans Bold"/>
                <a:ea typeface="Canva Sans Bold"/>
                <a:cs typeface="Canva Sans Bold"/>
                <a:sym typeface="Canva Sans Bold"/>
              </a:rPr>
              <a:t>Daily Life Challenges</a:t>
            </a:r>
          </a:p>
          <a:p>
            <a:pPr algn="l">
              <a:lnSpc>
                <a:spcPts val="3454"/>
              </a:lnSpc>
              <a:spcBef>
                <a:spcPct val="0"/>
              </a:spcBef>
            </a:pPr>
            <a:r>
              <a:rPr lang="en-US" sz="2467">
                <a:solidFill>
                  <a:srgbClr val="030334"/>
                </a:solidFill>
                <a:latin typeface="Canva Sans"/>
                <a:ea typeface="Canva Sans"/>
                <a:cs typeface="Canva Sans"/>
                <a:sym typeface="Canva Sans"/>
              </a:rPr>
              <a:t>Narrowed visual fields make reading, face recognition, and navigation difficult for RP patients, reducing their quality of life.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7216576" y="-9011123"/>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alpha val="80000"/>
              </a:srgbClr>
            </a:solidFill>
          </p:spPr>
        </p:sp>
        <p:sp>
          <p:nvSpPr>
            <p:cNvPr name="TextBox 5" id="5"/>
            <p:cNvSpPr txBox="true"/>
            <p:nvPr/>
          </p:nvSpPr>
          <p:spPr>
            <a:xfrm>
              <a:off x="0" y="-38100"/>
              <a:ext cx="2408296" cy="2747433"/>
            </a:xfrm>
            <a:prstGeom prst="rect">
              <a:avLst/>
            </a:prstGeom>
          </p:spPr>
          <p:txBody>
            <a:bodyPr anchor="ctr" rtlCol="false" tIns="50800" lIns="50800" bIns="50800" rIns="50800"/>
            <a:lstStyle/>
            <a:p>
              <a:pPr algn="ctr">
                <a:lnSpc>
                  <a:spcPts val="3454"/>
                </a:lnSpc>
              </a:pPr>
            </a:p>
          </p:txBody>
        </p:sp>
      </p:grpSp>
      <p:grpSp>
        <p:nvGrpSpPr>
          <p:cNvPr name="Group 6" id="6"/>
          <p:cNvGrpSpPr/>
          <p:nvPr/>
        </p:nvGrpSpPr>
        <p:grpSpPr>
          <a:xfrm rot="0">
            <a:off x="15442821" y="5143500"/>
            <a:ext cx="10948548" cy="109485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C5D"/>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3986589">
            <a:off x="6975907" y="5850418"/>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a:grpSpLocks noChangeAspect="true"/>
          </p:cNvGrpSpPr>
          <p:nvPr/>
        </p:nvGrpSpPr>
        <p:grpSpPr>
          <a:xfrm rot="0">
            <a:off x="9642311" y="2833087"/>
            <a:ext cx="8451810" cy="6268425"/>
            <a:chOff x="0" y="0"/>
            <a:chExt cx="13716000" cy="10172700"/>
          </a:xfrm>
        </p:grpSpPr>
        <p:sp>
          <p:nvSpPr>
            <p:cNvPr name="Freeform 11" id="11"/>
            <p:cNvSpPr/>
            <p:nvPr/>
          </p:nvSpPr>
          <p:spPr>
            <a:xfrm flipH="true" flipV="false" rot="0">
              <a:off x="0" y="0"/>
              <a:ext cx="13716000" cy="10172700"/>
            </a:xfrm>
            <a:custGeom>
              <a:avLst/>
              <a:gdLst/>
              <a:ahLst/>
              <a:cxnLst/>
              <a:rect r="r" b="b" t="t" l="l"/>
              <a:pathLst>
                <a:path h="10172700" w="13716000">
                  <a:moveTo>
                    <a:pt x="13716000" y="0"/>
                  </a:moveTo>
                  <a:lnTo>
                    <a:pt x="0" y="0"/>
                  </a:lnTo>
                  <a:lnTo>
                    <a:pt x="0" y="10172700"/>
                  </a:lnTo>
                  <a:lnTo>
                    <a:pt x="13716000" y="10172700"/>
                  </a:lnTo>
                  <a:close/>
                </a:path>
              </a:pathLst>
            </a:custGeom>
            <a:blipFill>
              <a:blip r:embed="rId4"/>
              <a:stretch>
                <a:fillRect l="0" t="-393" r="0" b="-393"/>
              </a:stretch>
            </a:blipFill>
          </p:spPr>
        </p:sp>
        <p:sp>
          <p:nvSpPr>
            <p:cNvPr name="Freeform 12" id="12"/>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5"/>
              <a:stretch>
                <a:fillRect l="-12465" t="0" r="-12465" b="0"/>
              </a:stretch>
            </a:blipFill>
          </p:spPr>
        </p:sp>
      </p:grpSp>
      <p:sp>
        <p:nvSpPr>
          <p:cNvPr name="TextBox 13" id="13"/>
          <p:cNvSpPr txBox="true"/>
          <p:nvPr/>
        </p:nvSpPr>
        <p:spPr>
          <a:xfrm rot="0">
            <a:off x="642835" y="1554409"/>
            <a:ext cx="7858330" cy="930275"/>
          </a:xfrm>
          <a:prstGeom prst="rect">
            <a:avLst/>
          </a:prstGeom>
        </p:spPr>
        <p:txBody>
          <a:bodyPr anchor="t" rtlCol="false" tIns="0" lIns="0" bIns="0" rIns="0">
            <a:spAutoFit/>
          </a:bodyPr>
          <a:lstStyle/>
          <a:p>
            <a:pPr algn="l" marL="0" indent="0" lvl="0">
              <a:lnSpc>
                <a:spcPts val="7150"/>
              </a:lnSpc>
              <a:spcBef>
                <a:spcPct val="0"/>
              </a:spcBef>
            </a:pPr>
            <a:r>
              <a:rPr lang="en-US" b="true" sz="6500">
                <a:solidFill>
                  <a:srgbClr val="030334"/>
                </a:solidFill>
                <a:latin typeface="Oswald Bold"/>
                <a:ea typeface="Oswald Bold"/>
                <a:cs typeface="Oswald Bold"/>
                <a:sym typeface="Oswald Bold"/>
              </a:rPr>
              <a:t>Problem Definition</a:t>
            </a:r>
          </a:p>
        </p:txBody>
      </p:sp>
      <p:sp>
        <p:nvSpPr>
          <p:cNvPr name="TextBox 14" id="14"/>
          <p:cNvSpPr txBox="true"/>
          <p:nvPr/>
        </p:nvSpPr>
        <p:spPr>
          <a:xfrm rot="0">
            <a:off x="642835" y="3261093"/>
            <a:ext cx="6666872" cy="2165996"/>
          </a:xfrm>
          <a:prstGeom prst="rect">
            <a:avLst/>
          </a:prstGeom>
        </p:spPr>
        <p:txBody>
          <a:bodyPr anchor="t" rtlCol="false" tIns="0" lIns="0" bIns="0" rIns="0">
            <a:spAutoFit/>
          </a:bodyPr>
          <a:lstStyle/>
          <a:p>
            <a:pPr algn="l">
              <a:lnSpc>
                <a:spcPts val="3454"/>
              </a:lnSpc>
              <a:spcBef>
                <a:spcPct val="0"/>
              </a:spcBef>
            </a:pPr>
            <a:r>
              <a:rPr lang="en-US" b="true" sz="2467">
                <a:solidFill>
                  <a:srgbClr val="030334"/>
                </a:solidFill>
                <a:latin typeface="Canva Sans Bold"/>
                <a:ea typeface="Canva Sans Bold"/>
                <a:cs typeface="Canva Sans Bold"/>
                <a:sym typeface="Canva Sans Bold"/>
              </a:rPr>
              <a:t>Dynamic Adjustment</a:t>
            </a:r>
          </a:p>
          <a:p>
            <a:pPr algn="l">
              <a:lnSpc>
                <a:spcPts val="3454"/>
              </a:lnSpc>
              <a:spcBef>
                <a:spcPct val="0"/>
              </a:spcBef>
            </a:pPr>
            <a:r>
              <a:rPr lang="en-US" sz="2467">
                <a:solidFill>
                  <a:srgbClr val="030334"/>
                </a:solidFill>
                <a:latin typeface="Canva Sans"/>
                <a:ea typeface="Canva Sans"/>
                <a:cs typeface="Canva Sans"/>
                <a:sym typeface="Canva Sans"/>
              </a:rPr>
              <a:t>The method needs to adjust visual content in real-time, flexibly adapting to varying levels of vision impairment in RP patients and different types of visual media.</a:t>
            </a:r>
          </a:p>
        </p:txBody>
      </p:sp>
      <p:sp>
        <p:nvSpPr>
          <p:cNvPr name="TextBox 15" id="15"/>
          <p:cNvSpPr txBox="true"/>
          <p:nvPr/>
        </p:nvSpPr>
        <p:spPr>
          <a:xfrm rot="0">
            <a:off x="642835" y="5929200"/>
            <a:ext cx="6666872" cy="2165996"/>
          </a:xfrm>
          <a:prstGeom prst="rect">
            <a:avLst/>
          </a:prstGeom>
        </p:spPr>
        <p:txBody>
          <a:bodyPr anchor="t" rtlCol="false" tIns="0" lIns="0" bIns="0" rIns="0">
            <a:spAutoFit/>
          </a:bodyPr>
          <a:lstStyle/>
          <a:p>
            <a:pPr algn="l">
              <a:lnSpc>
                <a:spcPts val="3454"/>
              </a:lnSpc>
            </a:pPr>
            <a:r>
              <a:rPr lang="en-US" sz="2467" b="true">
                <a:solidFill>
                  <a:srgbClr val="030334"/>
                </a:solidFill>
                <a:latin typeface="Canva Sans Bold"/>
                <a:ea typeface="Canva Sans Bold"/>
                <a:cs typeface="Canva Sans Bold"/>
                <a:sym typeface="Canva Sans Bold"/>
              </a:rPr>
              <a:t>Limitations of Existing Solutions</a:t>
            </a:r>
          </a:p>
          <a:p>
            <a:pPr algn="l">
              <a:lnSpc>
                <a:spcPts val="3454"/>
              </a:lnSpc>
              <a:spcBef>
                <a:spcPct val="0"/>
              </a:spcBef>
            </a:pPr>
            <a:r>
              <a:rPr lang="en-US" sz="2467">
                <a:solidFill>
                  <a:srgbClr val="030334"/>
                </a:solidFill>
                <a:latin typeface="Canva Sans"/>
                <a:ea typeface="Canva Sans"/>
                <a:cs typeface="Canva Sans"/>
                <a:sym typeface="Canva Sans"/>
              </a:rPr>
              <a:t>Current technologies do not adequately address the specific visual needs of RP patients, lacking effective image retargeting capabilities.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grpSp>
        <p:nvGrpSpPr>
          <p:cNvPr name="Group 2" id="2"/>
          <p:cNvGrpSpPr/>
          <p:nvPr/>
        </p:nvGrpSpPr>
        <p:grpSpPr>
          <a:xfrm rot="0">
            <a:off x="0" y="4303598"/>
            <a:ext cx="18288000" cy="5983402"/>
            <a:chOff x="0" y="0"/>
            <a:chExt cx="4816593" cy="1575875"/>
          </a:xfrm>
        </p:grpSpPr>
        <p:sp>
          <p:nvSpPr>
            <p:cNvPr name="Freeform 3" id="3"/>
            <p:cNvSpPr/>
            <p:nvPr/>
          </p:nvSpPr>
          <p:spPr>
            <a:xfrm flipH="false" flipV="false" rot="0">
              <a:off x="0" y="0"/>
              <a:ext cx="4816592" cy="1575876"/>
            </a:xfrm>
            <a:custGeom>
              <a:avLst/>
              <a:gdLst/>
              <a:ahLst/>
              <a:cxnLst/>
              <a:rect r="r" b="b" t="t" l="l"/>
              <a:pathLst>
                <a:path h="1575876" w="4816592">
                  <a:moveTo>
                    <a:pt x="0" y="0"/>
                  </a:moveTo>
                  <a:lnTo>
                    <a:pt x="4816592" y="0"/>
                  </a:lnTo>
                  <a:lnTo>
                    <a:pt x="4816592" y="1575876"/>
                  </a:lnTo>
                  <a:lnTo>
                    <a:pt x="0" y="1575876"/>
                  </a:lnTo>
                  <a:close/>
                </a:path>
              </a:pathLst>
            </a:custGeom>
            <a:solidFill>
              <a:srgbClr val="FFFFFF">
                <a:alpha val="69804"/>
              </a:srgbClr>
            </a:solidFill>
            <a:ln cap="sq">
              <a:noFill/>
              <a:prstDash val="solid"/>
              <a:miter/>
            </a:ln>
          </p:spPr>
        </p:sp>
        <p:sp>
          <p:nvSpPr>
            <p:cNvPr name="TextBox 4" id="4"/>
            <p:cNvSpPr txBox="true"/>
            <p:nvPr/>
          </p:nvSpPr>
          <p:spPr>
            <a:xfrm>
              <a:off x="0" y="-38100"/>
              <a:ext cx="4816593" cy="1613975"/>
            </a:xfrm>
            <a:prstGeom prst="rect">
              <a:avLst/>
            </a:prstGeom>
          </p:spPr>
          <p:txBody>
            <a:bodyPr anchor="ctr" rtlCol="false" tIns="50800" lIns="50800" bIns="50800" rIns="50800"/>
            <a:lstStyle/>
            <a:p>
              <a:pPr algn="ctr">
                <a:lnSpc>
                  <a:spcPts val="3454"/>
                </a:lnSpc>
              </a:pPr>
            </a:p>
          </p:txBody>
        </p:sp>
      </p:grpSp>
      <p:sp>
        <p:nvSpPr>
          <p:cNvPr name="TextBox 5" id="5"/>
          <p:cNvSpPr txBox="true"/>
          <p:nvPr/>
        </p:nvSpPr>
        <p:spPr>
          <a:xfrm rot="0">
            <a:off x="5302174" y="1038225"/>
            <a:ext cx="7683652" cy="1295400"/>
          </a:xfrm>
          <a:prstGeom prst="rect">
            <a:avLst/>
          </a:prstGeom>
        </p:spPr>
        <p:txBody>
          <a:bodyPr anchor="t" rtlCol="false" tIns="0" lIns="0" bIns="0" rIns="0">
            <a:spAutoFit/>
          </a:bodyPr>
          <a:lstStyle/>
          <a:p>
            <a:pPr algn="ctr" marL="0" indent="0" lvl="0">
              <a:lnSpc>
                <a:spcPts val="10341"/>
              </a:lnSpc>
            </a:pPr>
            <a:r>
              <a:rPr lang="en-US" b="true" sz="8617">
                <a:solidFill>
                  <a:srgbClr val="FDFBFB"/>
                </a:solidFill>
                <a:latin typeface="Canva Sans Bold"/>
                <a:ea typeface="Canva Sans Bold"/>
                <a:cs typeface="Canva Sans Bold"/>
                <a:sym typeface="Canva Sans Bold"/>
              </a:rPr>
              <a:t>Motivation</a:t>
            </a:r>
          </a:p>
        </p:txBody>
      </p:sp>
      <p:sp>
        <p:nvSpPr>
          <p:cNvPr name="TextBox 6" id="6"/>
          <p:cNvSpPr txBox="true"/>
          <p:nvPr/>
        </p:nvSpPr>
        <p:spPr>
          <a:xfrm rot="0">
            <a:off x="1578535" y="5095875"/>
            <a:ext cx="15130931" cy="3574055"/>
          </a:xfrm>
          <a:prstGeom prst="rect">
            <a:avLst/>
          </a:prstGeom>
        </p:spPr>
        <p:txBody>
          <a:bodyPr anchor="t" rtlCol="false" tIns="0" lIns="0" bIns="0" rIns="0">
            <a:spAutoFit/>
          </a:bodyPr>
          <a:lstStyle/>
          <a:p>
            <a:pPr algn="l" marL="0" indent="0" lvl="0">
              <a:lnSpc>
                <a:spcPts val="4079"/>
              </a:lnSpc>
              <a:spcBef>
                <a:spcPct val="0"/>
              </a:spcBef>
            </a:pPr>
            <a:r>
              <a:rPr lang="en-US" sz="2914">
                <a:solidFill>
                  <a:srgbClr val="223C5D"/>
                </a:solidFill>
                <a:latin typeface="Canva Sans"/>
                <a:ea typeface="Canva Sans"/>
                <a:cs typeface="Canva Sans"/>
                <a:sym typeface="Canva Sans"/>
              </a:rPr>
              <a:t>The motivation behind our project is to support individuals suffering from Retinitis Pigmentosa (RP) by addressing the significant lack of initiatives targeting their specific challenges. </a:t>
            </a:r>
          </a:p>
          <a:p>
            <a:pPr algn="l" marL="0" indent="0" lvl="0">
              <a:lnSpc>
                <a:spcPts val="4079"/>
              </a:lnSpc>
              <a:spcBef>
                <a:spcPct val="0"/>
              </a:spcBef>
            </a:pPr>
            <a:r>
              <a:rPr lang="en-US" sz="2914">
                <a:solidFill>
                  <a:srgbClr val="223C5D"/>
                </a:solidFill>
                <a:latin typeface="Canva Sans"/>
                <a:ea typeface="Canva Sans"/>
                <a:cs typeface="Canva Sans"/>
                <a:sym typeface="Canva Sans"/>
              </a:rPr>
              <a:t>Recognizing the pressing need for innovative solutions, our project employs image retargeting techniques to adapt visual content for RP patients. By customizing visuals to meet their unique needs, we aim to enhance their perception and interaction with the world, ultimately improving their quality of life.</a:t>
            </a:r>
          </a:p>
        </p:txBody>
      </p:sp>
      <p:sp>
        <p:nvSpPr>
          <p:cNvPr name="Freeform 7" id="7"/>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5366694" y="-6938263"/>
            <a:ext cx="12258156" cy="12578332"/>
          </a:xfrm>
          <a:custGeom>
            <a:avLst/>
            <a:gdLst/>
            <a:ahLst/>
            <a:cxnLst/>
            <a:rect r="r" b="b" t="t" l="l"/>
            <a:pathLst>
              <a:path h="12578332" w="12258156">
                <a:moveTo>
                  <a:pt x="0" y="0"/>
                </a:moveTo>
                <a:lnTo>
                  <a:pt x="12258155" y="0"/>
                </a:lnTo>
                <a:lnTo>
                  <a:pt x="12258155" y="12578332"/>
                </a:lnTo>
                <a:lnTo>
                  <a:pt x="0" y="12578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3C5D"/>
        </a:solidFill>
      </p:bgPr>
    </p:bg>
    <p:spTree>
      <p:nvGrpSpPr>
        <p:cNvPr id="1" name=""/>
        <p:cNvGrpSpPr/>
        <p:nvPr/>
      </p:nvGrpSpPr>
      <p:grpSpPr>
        <a:xfrm>
          <a:off x="0" y="0"/>
          <a:ext cx="0" cy="0"/>
          <a:chOff x="0" y="0"/>
          <a:chExt cx="0" cy="0"/>
        </a:xfrm>
      </p:grpSpPr>
      <p:sp>
        <p:nvSpPr>
          <p:cNvPr name="Freeform 2" id="2"/>
          <p:cNvSpPr/>
          <p:nvPr/>
        </p:nvSpPr>
        <p:spPr>
          <a:xfrm flipH="false" flipV="false" rot="0">
            <a:off x="-5366694" y="-6938263"/>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02174" y="1038225"/>
            <a:ext cx="7683652" cy="1295292"/>
          </a:xfrm>
          <a:prstGeom prst="rect">
            <a:avLst/>
          </a:prstGeom>
        </p:spPr>
        <p:txBody>
          <a:bodyPr anchor="t" rtlCol="false" tIns="0" lIns="0" bIns="0" rIns="0">
            <a:spAutoFit/>
          </a:bodyPr>
          <a:lstStyle/>
          <a:p>
            <a:pPr algn="ctr" marL="0" indent="0" lvl="0">
              <a:lnSpc>
                <a:spcPts val="10341"/>
              </a:lnSpc>
            </a:pPr>
            <a:r>
              <a:rPr lang="en-US" b="true" sz="8617">
                <a:solidFill>
                  <a:srgbClr val="FDFBFB"/>
                </a:solidFill>
                <a:latin typeface="Canva Sans Bold"/>
                <a:ea typeface="Canva Sans Bold"/>
                <a:cs typeface="Canva Sans Bold"/>
                <a:sym typeface="Canva Sans Bold"/>
              </a:rPr>
              <a:t>Objectives</a:t>
            </a:r>
          </a:p>
        </p:txBody>
      </p:sp>
      <p:grpSp>
        <p:nvGrpSpPr>
          <p:cNvPr name="Group 4" id="4"/>
          <p:cNvGrpSpPr/>
          <p:nvPr/>
        </p:nvGrpSpPr>
        <p:grpSpPr>
          <a:xfrm rot="0">
            <a:off x="737258" y="3965359"/>
            <a:ext cx="5229845" cy="3530842"/>
            <a:chOff x="0" y="0"/>
            <a:chExt cx="1377408" cy="929934"/>
          </a:xfrm>
        </p:grpSpPr>
        <p:sp>
          <p:nvSpPr>
            <p:cNvPr name="Freeform 5" id="5"/>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FFFFF">
                <a:alpha val="80000"/>
              </a:srgbClr>
            </a:solidFill>
          </p:spPr>
        </p:sp>
        <p:sp>
          <p:nvSpPr>
            <p:cNvPr name="TextBox 6" id="6"/>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grpSp>
        <p:nvGrpSpPr>
          <p:cNvPr name="Group 7" id="7"/>
          <p:cNvGrpSpPr/>
          <p:nvPr/>
        </p:nvGrpSpPr>
        <p:grpSpPr>
          <a:xfrm rot="0">
            <a:off x="6529078" y="5140092"/>
            <a:ext cx="5229845" cy="3530842"/>
            <a:chOff x="0" y="0"/>
            <a:chExt cx="1377408" cy="929934"/>
          </a:xfrm>
        </p:grpSpPr>
        <p:sp>
          <p:nvSpPr>
            <p:cNvPr name="Freeform 8" id="8"/>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FFFFF">
                <a:alpha val="80000"/>
              </a:srgbClr>
            </a:solidFill>
          </p:spPr>
        </p:sp>
        <p:sp>
          <p:nvSpPr>
            <p:cNvPr name="TextBox 9" id="9"/>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grpSp>
        <p:nvGrpSpPr>
          <p:cNvPr name="Group 10" id="10"/>
          <p:cNvGrpSpPr/>
          <p:nvPr/>
        </p:nvGrpSpPr>
        <p:grpSpPr>
          <a:xfrm rot="0">
            <a:off x="12320897" y="3965359"/>
            <a:ext cx="5229845" cy="3530842"/>
            <a:chOff x="0" y="0"/>
            <a:chExt cx="1377408" cy="929934"/>
          </a:xfrm>
        </p:grpSpPr>
        <p:sp>
          <p:nvSpPr>
            <p:cNvPr name="Freeform 11" id="11"/>
            <p:cNvSpPr/>
            <p:nvPr/>
          </p:nvSpPr>
          <p:spPr>
            <a:xfrm flipH="false" flipV="false" rot="0">
              <a:off x="0" y="0"/>
              <a:ext cx="1377408" cy="929934"/>
            </a:xfrm>
            <a:custGeom>
              <a:avLst/>
              <a:gdLst/>
              <a:ahLst/>
              <a:cxnLst/>
              <a:rect r="r" b="b" t="t" l="l"/>
              <a:pathLst>
                <a:path h="929934" w="1377408">
                  <a:moveTo>
                    <a:pt x="0" y="0"/>
                  </a:moveTo>
                  <a:lnTo>
                    <a:pt x="1377408" y="0"/>
                  </a:lnTo>
                  <a:lnTo>
                    <a:pt x="1377408" y="929934"/>
                  </a:lnTo>
                  <a:lnTo>
                    <a:pt x="0" y="929934"/>
                  </a:lnTo>
                  <a:close/>
                </a:path>
              </a:pathLst>
            </a:custGeom>
            <a:solidFill>
              <a:srgbClr val="FFFFFF">
                <a:alpha val="80000"/>
              </a:srgbClr>
            </a:solidFill>
          </p:spPr>
        </p:sp>
        <p:sp>
          <p:nvSpPr>
            <p:cNvPr name="TextBox 12" id="12"/>
            <p:cNvSpPr txBox="true"/>
            <p:nvPr/>
          </p:nvSpPr>
          <p:spPr>
            <a:xfrm>
              <a:off x="0" y="-38100"/>
              <a:ext cx="1377408" cy="968034"/>
            </a:xfrm>
            <a:prstGeom prst="rect">
              <a:avLst/>
            </a:prstGeom>
          </p:spPr>
          <p:txBody>
            <a:bodyPr anchor="ctr" rtlCol="false" tIns="50800" lIns="50800" bIns="50800" rIns="50800"/>
            <a:lstStyle/>
            <a:p>
              <a:pPr algn="ctr">
                <a:lnSpc>
                  <a:spcPts val="3454"/>
                </a:lnSpc>
              </a:pPr>
            </a:p>
          </p:txBody>
        </p:sp>
      </p:grpSp>
      <p:sp>
        <p:nvSpPr>
          <p:cNvPr name="TextBox 13" id="13"/>
          <p:cNvSpPr txBox="true"/>
          <p:nvPr/>
        </p:nvSpPr>
        <p:spPr>
          <a:xfrm rot="0">
            <a:off x="12811241" y="4563650"/>
            <a:ext cx="4249156" cy="2277110"/>
          </a:xfrm>
          <a:prstGeom prst="rect">
            <a:avLst/>
          </a:prstGeom>
        </p:spPr>
        <p:txBody>
          <a:bodyPr anchor="t" rtlCol="false" tIns="0" lIns="0" bIns="0" rIns="0">
            <a:spAutoFit/>
          </a:bodyPr>
          <a:lstStyle/>
          <a:p>
            <a:pPr algn="l">
              <a:lnSpc>
                <a:spcPts val="3640"/>
              </a:lnSpc>
            </a:pPr>
            <a:r>
              <a:rPr lang="en-US" sz="2600">
                <a:solidFill>
                  <a:srgbClr val="223C5D"/>
                </a:solidFill>
                <a:latin typeface="Canva Sans"/>
                <a:ea typeface="Canva Sans"/>
                <a:cs typeface="Canva Sans"/>
                <a:sym typeface="Canva Sans"/>
              </a:rPr>
              <a:t>Enhancing current algorithms and methodologies to drive meaningful advancements in the scientific domain.</a:t>
            </a:r>
          </a:p>
        </p:txBody>
      </p:sp>
      <p:sp>
        <p:nvSpPr>
          <p:cNvPr name="TextBox 14" id="14"/>
          <p:cNvSpPr txBox="true"/>
          <p:nvPr/>
        </p:nvSpPr>
        <p:spPr>
          <a:xfrm rot="0">
            <a:off x="6832788" y="5738383"/>
            <a:ext cx="4623774" cy="2276552"/>
          </a:xfrm>
          <a:prstGeom prst="rect">
            <a:avLst/>
          </a:prstGeom>
        </p:spPr>
        <p:txBody>
          <a:bodyPr anchor="t" rtlCol="false" tIns="0" lIns="0" bIns="0" rIns="0">
            <a:spAutoFit/>
          </a:bodyPr>
          <a:lstStyle/>
          <a:p>
            <a:pPr algn="l">
              <a:lnSpc>
                <a:spcPts val="3640"/>
              </a:lnSpc>
            </a:pPr>
            <a:r>
              <a:rPr lang="en-US" sz="2600">
                <a:solidFill>
                  <a:srgbClr val="223C5D"/>
                </a:solidFill>
                <a:latin typeface="Canva Sans"/>
                <a:ea typeface="Canva Sans"/>
                <a:cs typeface="Canva Sans"/>
                <a:sym typeface="Canva Sans"/>
              </a:rPr>
              <a:t>Enhancing their ability to navigate their environment, recognize faces, and engage with various forms of visual content.</a:t>
            </a:r>
          </a:p>
        </p:txBody>
      </p:sp>
      <p:sp>
        <p:nvSpPr>
          <p:cNvPr name="TextBox 15" id="15"/>
          <p:cNvSpPr txBox="true"/>
          <p:nvPr/>
        </p:nvSpPr>
        <p:spPr>
          <a:xfrm rot="0">
            <a:off x="1392593" y="4628403"/>
            <a:ext cx="3919176" cy="2277110"/>
          </a:xfrm>
          <a:prstGeom prst="rect">
            <a:avLst/>
          </a:prstGeom>
        </p:spPr>
        <p:txBody>
          <a:bodyPr anchor="t" rtlCol="false" tIns="0" lIns="0" bIns="0" rIns="0">
            <a:spAutoFit/>
          </a:bodyPr>
          <a:lstStyle/>
          <a:p>
            <a:pPr algn="l">
              <a:lnSpc>
                <a:spcPts val="3640"/>
              </a:lnSpc>
            </a:pPr>
            <a:r>
              <a:rPr lang="en-US" sz="2600">
                <a:solidFill>
                  <a:srgbClr val="223C5D"/>
                </a:solidFill>
                <a:latin typeface="Canva Sans"/>
                <a:ea typeface="Canva Sans"/>
                <a:cs typeface="Canva Sans"/>
                <a:sym typeface="Canva Sans"/>
              </a:rPr>
              <a:t>Adapting and enhancing visual content to make it more accessible and informative for RP individuals.</a:t>
            </a:r>
          </a:p>
        </p:txBody>
      </p:sp>
      <p:grpSp>
        <p:nvGrpSpPr>
          <p:cNvPr name="Group 16" id="16"/>
          <p:cNvGrpSpPr/>
          <p:nvPr/>
        </p:nvGrpSpPr>
        <p:grpSpPr>
          <a:xfrm rot="0">
            <a:off x="-6842462" y="9968393"/>
            <a:ext cx="28485847" cy="1074361"/>
            <a:chOff x="0" y="0"/>
            <a:chExt cx="37981129" cy="1432481"/>
          </a:xfrm>
        </p:grpSpPr>
        <p:grpSp>
          <p:nvGrpSpPr>
            <p:cNvPr name="Group 17" id="17"/>
            <p:cNvGrpSpPr/>
            <p:nvPr/>
          </p:nvGrpSpPr>
          <p:grpSpPr>
            <a:xfrm rot="0">
              <a:off x="15869769" y="0"/>
              <a:ext cx="22111360" cy="1432481"/>
              <a:chOff x="0" y="0"/>
              <a:chExt cx="5405821" cy="350215"/>
            </a:xfrm>
          </p:grpSpPr>
          <p:sp>
            <p:nvSpPr>
              <p:cNvPr name="Freeform 18" id="18"/>
              <p:cNvSpPr/>
              <p:nvPr/>
            </p:nvSpPr>
            <p:spPr>
              <a:xfrm flipH="false" flipV="false" rot="0">
                <a:off x="0" y="0"/>
                <a:ext cx="5405821" cy="350215"/>
              </a:xfrm>
              <a:custGeom>
                <a:avLst/>
                <a:gdLst/>
                <a:ahLst/>
                <a:cxnLst/>
                <a:rect r="r" b="b" t="t" l="l"/>
                <a:pathLst>
                  <a:path h="350215" w="5405821">
                    <a:moveTo>
                      <a:pt x="5202621" y="0"/>
                    </a:moveTo>
                    <a:lnTo>
                      <a:pt x="0" y="0"/>
                    </a:lnTo>
                    <a:lnTo>
                      <a:pt x="203200" y="350215"/>
                    </a:lnTo>
                    <a:lnTo>
                      <a:pt x="5405821" y="350215"/>
                    </a:lnTo>
                    <a:lnTo>
                      <a:pt x="5202621" y="0"/>
                    </a:lnTo>
                    <a:close/>
                  </a:path>
                </a:pathLst>
              </a:custGeom>
              <a:solidFill>
                <a:srgbClr val="223C5D"/>
              </a:solidFill>
            </p:spPr>
          </p:sp>
          <p:sp>
            <p:nvSpPr>
              <p:cNvPr name="TextBox 19" id="19"/>
              <p:cNvSpPr txBox="true"/>
              <p:nvPr/>
            </p:nvSpPr>
            <p:spPr>
              <a:xfrm>
                <a:off x="101600" y="-38100"/>
                <a:ext cx="5202621" cy="38831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0" y="0"/>
              <a:ext cx="17688861" cy="1432481"/>
              <a:chOff x="0" y="0"/>
              <a:chExt cx="4324602" cy="350215"/>
            </a:xfrm>
          </p:grpSpPr>
          <p:sp>
            <p:nvSpPr>
              <p:cNvPr name="Freeform 21" id="21"/>
              <p:cNvSpPr/>
              <p:nvPr/>
            </p:nvSpPr>
            <p:spPr>
              <a:xfrm flipH="false" flipV="false" rot="0">
                <a:off x="0" y="0"/>
                <a:ext cx="4324602" cy="350215"/>
              </a:xfrm>
              <a:custGeom>
                <a:avLst/>
                <a:gdLst/>
                <a:ahLst/>
                <a:cxnLst/>
                <a:rect r="r" b="b" t="t" l="l"/>
                <a:pathLst>
                  <a:path h="350215" w="4324602">
                    <a:moveTo>
                      <a:pt x="4121402" y="0"/>
                    </a:moveTo>
                    <a:lnTo>
                      <a:pt x="0" y="0"/>
                    </a:lnTo>
                    <a:lnTo>
                      <a:pt x="203200" y="350215"/>
                    </a:lnTo>
                    <a:lnTo>
                      <a:pt x="4324602" y="350215"/>
                    </a:lnTo>
                    <a:lnTo>
                      <a:pt x="4121402" y="0"/>
                    </a:lnTo>
                    <a:close/>
                  </a:path>
                </a:pathLst>
              </a:custGeom>
              <a:solidFill>
                <a:srgbClr val="223C5D"/>
              </a:solidFill>
            </p:spPr>
          </p:sp>
          <p:sp>
            <p:nvSpPr>
              <p:cNvPr name="TextBox 22" id="22"/>
              <p:cNvSpPr txBox="true"/>
              <p:nvPr/>
            </p:nvSpPr>
            <p:spPr>
              <a:xfrm>
                <a:off x="101600" y="-38100"/>
                <a:ext cx="4121402" cy="388315"/>
              </a:xfrm>
              <a:prstGeom prst="rect">
                <a:avLst/>
              </a:prstGeom>
            </p:spPr>
            <p:txBody>
              <a:bodyPr anchor="ctr" rtlCol="false" tIns="50800" lIns="50800" bIns="50800" rIns="50800"/>
              <a:lstStyle/>
              <a:p>
                <a:pPr algn="ctr">
                  <a:lnSpc>
                    <a:spcPts val="2659"/>
                  </a:lnSpc>
                </a:pPr>
              </a:p>
            </p:txBody>
          </p:sp>
        </p:grpSp>
      </p:grpSp>
      <p:sp>
        <p:nvSpPr>
          <p:cNvPr name="Freeform 23" id="23"/>
          <p:cNvSpPr/>
          <p:nvPr/>
        </p:nvSpPr>
        <p:spPr>
          <a:xfrm flipH="false" flipV="false" rot="0">
            <a:off x="15183681" y="250161"/>
            <a:ext cx="2886430" cy="3087091"/>
          </a:xfrm>
          <a:custGeom>
            <a:avLst/>
            <a:gdLst/>
            <a:ahLst/>
            <a:cxnLst/>
            <a:rect r="r" b="b" t="t" l="l"/>
            <a:pathLst>
              <a:path h="3087091" w="2886430">
                <a:moveTo>
                  <a:pt x="0" y="0"/>
                </a:moveTo>
                <a:lnTo>
                  <a:pt x="2886429" y="0"/>
                </a:lnTo>
                <a:lnTo>
                  <a:pt x="2886429" y="3087091"/>
                </a:lnTo>
                <a:lnTo>
                  <a:pt x="0" y="3087091"/>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DAGJg4kiMUQ</dc:identifier>
  <dcterms:modified xsi:type="dcterms:W3CDTF">2011-08-01T06:04:30Z</dcterms:modified>
  <cp:revision>1</cp:revision>
  <dc:title>image retageting final</dc:title>
</cp:coreProperties>
</file>